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Montserrat" panose="00000500000000000000" pitchFamily="2" charset="0"/>
      <p:regular r:id="rId15"/>
    </p:embeddedFont>
    <p:embeddedFont>
      <p:font typeface="Montserrat Bold" panose="020B0604020202020204" charset="0"/>
      <p:regular r:id="rId16"/>
    </p:embeddedFont>
    <p:embeddedFont>
      <p:font typeface="Poppins" panose="020B0502040204020203" pitchFamily="2" charset="0"/>
      <p:regular r:id="rId17"/>
    </p:embeddedFont>
    <p:embeddedFont>
      <p:font typeface="Poppins Bold" panose="020B0604020202020204" charset="0"/>
      <p:regular r:id="rId18"/>
    </p:embeddedFont>
    <p:embeddedFont>
      <p:font typeface="Vollkorn" panose="020B0604020202020204" charset="0"/>
      <p:regular r:id="rId19"/>
    </p:embeddedFont>
    <p:embeddedFont>
      <p:font typeface="Vollkorn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13734372" y="5862029"/>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1711" y="1054578"/>
            <a:ext cx="15697836" cy="8177843"/>
            <a:chOff x="0" y="0"/>
            <a:chExt cx="4134410" cy="2153835"/>
          </a:xfrm>
        </p:grpSpPr>
        <p:sp>
          <p:nvSpPr>
            <p:cNvPr id="4" name="Freeform 4"/>
            <p:cNvSpPr/>
            <p:nvPr/>
          </p:nvSpPr>
          <p:spPr>
            <a:xfrm>
              <a:off x="0" y="0"/>
              <a:ext cx="4134410" cy="2153835"/>
            </a:xfrm>
            <a:custGeom>
              <a:avLst/>
              <a:gdLst/>
              <a:ahLst/>
              <a:cxnLst/>
              <a:rect l="l" t="t" r="r" b="b"/>
              <a:pathLst>
                <a:path w="4134410" h="2153835">
                  <a:moveTo>
                    <a:pt x="0" y="0"/>
                  </a:moveTo>
                  <a:lnTo>
                    <a:pt x="4134410" y="0"/>
                  </a:lnTo>
                  <a:lnTo>
                    <a:pt x="4134410" y="2153835"/>
                  </a:lnTo>
                  <a:lnTo>
                    <a:pt x="0" y="2153835"/>
                  </a:lnTo>
                  <a:close/>
                </a:path>
              </a:pathLst>
            </a:custGeom>
            <a:solidFill>
              <a:srgbClr val="F0EEE2"/>
            </a:solidFill>
          </p:spPr>
        </p:sp>
        <p:sp>
          <p:nvSpPr>
            <p:cNvPr id="5" name="TextBox 5"/>
            <p:cNvSpPr txBox="1"/>
            <p:nvPr/>
          </p:nvSpPr>
          <p:spPr>
            <a:xfrm>
              <a:off x="0" y="-47625"/>
              <a:ext cx="4134410" cy="2201460"/>
            </a:xfrm>
            <a:prstGeom prst="rect">
              <a:avLst/>
            </a:prstGeom>
          </p:spPr>
          <p:txBody>
            <a:bodyPr lIns="50800" tIns="50800" rIns="50800" bIns="50800" rtlCol="0" anchor="ctr"/>
            <a:lstStyle/>
            <a:p>
              <a:pPr algn="ctr">
                <a:lnSpc>
                  <a:spcPts val="1959"/>
                </a:lnSpc>
              </a:pPr>
              <a:endParaRPr/>
            </a:p>
          </p:txBody>
        </p:sp>
      </p:grpSp>
      <p:sp>
        <p:nvSpPr>
          <p:cNvPr id="6" name="TextBox 6"/>
          <p:cNvSpPr txBox="1"/>
          <p:nvPr/>
        </p:nvSpPr>
        <p:spPr>
          <a:xfrm>
            <a:off x="4933871" y="1590263"/>
            <a:ext cx="8433515" cy="1084583"/>
          </a:xfrm>
          <a:prstGeom prst="rect">
            <a:avLst/>
          </a:prstGeom>
        </p:spPr>
        <p:txBody>
          <a:bodyPr lIns="0" tIns="0" rIns="0" bIns="0" rtlCol="0" anchor="t">
            <a:spAutoFit/>
          </a:bodyPr>
          <a:lstStyle/>
          <a:p>
            <a:pPr marL="0" lvl="0" indent="0" algn="ctr">
              <a:lnSpc>
                <a:spcPts val="8994"/>
              </a:lnSpc>
              <a:spcBef>
                <a:spcPct val="0"/>
              </a:spcBef>
            </a:pPr>
            <a:r>
              <a:rPr lang="en-US" sz="6424" spc="642">
                <a:solidFill>
                  <a:srgbClr val="525250"/>
                </a:solidFill>
                <a:latin typeface="Vollkorn"/>
                <a:ea typeface="Vollkorn"/>
                <a:cs typeface="Vollkorn"/>
                <a:sym typeface="Vollkorn"/>
              </a:rPr>
              <a:t>INNOVACT 2025</a:t>
            </a:r>
          </a:p>
        </p:txBody>
      </p:sp>
      <p:sp>
        <p:nvSpPr>
          <p:cNvPr id="7" name="TextBox 7"/>
          <p:cNvSpPr txBox="1"/>
          <p:nvPr/>
        </p:nvSpPr>
        <p:spPr>
          <a:xfrm>
            <a:off x="5614642" y="3942419"/>
            <a:ext cx="6980400" cy="799842"/>
          </a:xfrm>
          <a:prstGeom prst="rect">
            <a:avLst/>
          </a:prstGeom>
        </p:spPr>
        <p:txBody>
          <a:bodyPr lIns="0" tIns="0" rIns="0" bIns="0" rtlCol="0" anchor="t">
            <a:spAutoFit/>
          </a:bodyPr>
          <a:lstStyle/>
          <a:p>
            <a:pPr algn="ctr">
              <a:lnSpc>
                <a:spcPts val="3284"/>
              </a:lnSpc>
              <a:spcBef>
                <a:spcPct val="0"/>
              </a:spcBef>
            </a:pPr>
            <a:r>
              <a:rPr lang="en-US" sz="2346" i="1" spc="234">
                <a:solidFill>
                  <a:srgbClr val="525250"/>
                </a:solidFill>
                <a:latin typeface="Vollkorn Italics"/>
                <a:ea typeface="Vollkorn Italics"/>
                <a:cs typeface="Vollkorn Italics"/>
                <a:sym typeface="Vollkorn Italics"/>
              </a:rPr>
              <a:t>A self-emptying smart dustbin that opens for you, empties itself, and returns home.</a:t>
            </a:r>
          </a:p>
        </p:txBody>
      </p:sp>
      <p:sp>
        <p:nvSpPr>
          <p:cNvPr id="8" name="Freeform 8"/>
          <p:cNvSpPr/>
          <p:nvPr/>
        </p:nvSpPr>
        <p:spPr>
          <a:xfrm>
            <a:off x="-3873304" y="-5452398"/>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933871" y="6340674"/>
            <a:ext cx="8622209" cy="2068724"/>
          </a:xfrm>
          <a:prstGeom prst="rect">
            <a:avLst/>
          </a:prstGeom>
        </p:spPr>
        <p:txBody>
          <a:bodyPr lIns="0" tIns="0" rIns="0" bIns="0" rtlCol="0" anchor="t">
            <a:spAutoFit/>
          </a:bodyPr>
          <a:lstStyle/>
          <a:p>
            <a:pPr algn="ctr">
              <a:lnSpc>
                <a:spcPts val="3282"/>
              </a:lnSpc>
            </a:pPr>
            <a:r>
              <a:rPr lang="en-US" sz="2344" b="1" spc="307">
                <a:solidFill>
                  <a:srgbClr val="504C44"/>
                </a:solidFill>
                <a:latin typeface="Montserrat Bold"/>
                <a:ea typeface="Montserrat Bold"/>
                <a:cs typeface="Montserrat Bold"/>
                <a:sym typeface="Montserrat Bold"/>
              </a:rPr>
              <a:t>REET SHRIVASTAV(24BCE2241)</a:t>
            </a:r>
          </a:p>
          <a:p>
            <a:pPr algn="ctr">
              <a:lnSpc>
                <a:spcPts val="3282"/>
              </a:lnSpc>
            </a:pPr>
            <a:r>
              <a:rPr lang="en-US" sz="2344" b="1" spc="307">
                <a:solidFill>
                  <a:srgbClr val="504C44"/>
                </a:solidFill>
                <a:latin typeface="Montserrat Bold"/>
                <a:ea typeface="Montserrat Bold"/>
                <a:cs typeface="Montserrat Bold"/>
                <a:sym typeface="Montserrat Bold"/>
              </a:rPr>
              <a:t>AKSHAT JONATHAN FERNANDES(24BCE0284)</a:t>
            </a:r>
          </a:p>
          <a:p>
            <a:pPr algn="ctr">
              <a:lnSpc>
                <a:spcPts val="3282"/>
              </a:lnSpc>
            </a:pPr>
            <a:r>
              <a:rPr lang="en-US" sz="2344" b="1" spc="307">
                <a:solidFill>
                  <a:srgbClr val="504C44"/>
                </a:solidFill>
                <a:latin typeface="Montserrat Bold"/>
                <a:ea typeface="Montserrat Bold"/>
                <a:cs typeface="Montserrat Bold"/>
                <a:sym typeface="Montserrat Bold"/>
              </a:rPr>
              <a:t>GEETIKA RUPANI(24BIT0058)</a:t>
            </a:r>
          </a:p>
          <a:p>
            <a:pPr algn="ctr">
              <a:lnSpc>
                <a:spcPts val="3282"/>
              </a:lnSpc>
            </a:pPr>
            <a:r>
              <a:rPr lang="en-US" sz="2344" b="1" spc="307">
                <a:solidFill>
                  <a:srgbClr val="504C44"/>
                </a:solidFill>
                <a:latin typeface="Montserrat Bold"/>
                <a:ea typeface="Montserrat Bold"/>
                <a:cs typeface="Montserrat Bold"/>
                <a:sym typeface="Montserrat Bold"/>
              </a:rPr>
              <a:t>PRANSHI GUPTA(24BCE2268)</a:t>
            </a:r>
          </a:p>
          <a:p>
            <a:pPr algn="ctr">
              <a:lnSpc>
                <a:spcPts val="3282"/>
              </a:lnSpc>
              <a:spcBef>
                <a:spcPct val="0"/>
              </a:spcBef>
            </a:pPr>
            <a:r>
              <a:rPr lang="en-US" sz="2344" b="1" spc="307">
                <a:solidFill>
                  <a:srgbClr val="504C44"/>
                </a:solidFill>
                <a:latin typeface="Montserrat Bold"/>
                <a:ea typeface="Montserrat Bold"/>
                <a:cs typeface="Montserrat Bold"/>
                <a:sym typeface="Montserrat Bold"/>
              </a:rPr>
              <a:t>PRATYUSH TAYAL(24BCE0583)</a:t>
            </a:r>
          </a:p>
        </p:txBody>
      </p:sp>
      <p:sp>
        <p:nvSpPr>
          <p:cNvPr id="10" name="TextBox 10"/>
          <p:cNvSpPr txBox="1"/>
          <p:nvPr/>
        </p:nvSpPr>
        <p:spPr>
          <a:xfrm>
            <a:off x="7019857" y="5337304"/>
            <a:ext cx="4248287" cy="524725"/>
          </a:xfrm>
          <a:prstGeom prst="rect">
            <a:avLst/>
          </a:prstGeom>
        </p:spPr>
        <p:txBody>
          <a:bodyPr lIns="0" tIns="0" rIns="0" bIns="0" rtlCol="0" anchor="t">
            <a:spAutoFit/>
          </a:bodyPr>
          <a:lstStyle/>
          <a:p>
            <a:pPr algn="ctr">
              <a:lnSpc>
                <a:spcPts val="4482"/>
              </a:lnSpc>
              <a:spcBef>
                <a:spcPct val="0"/>
              </a:spcBef>
            </a:pPr>
            <a:r>
              <a:rPr lang="en-US" sz="3201" spc="419">
                <a:solidFill>
                  <a:srgbClr val="504C44"/>
                </a:solidFill>
                <a:latin typeface="Montserrat"/>
                <a:ea typeface="Montserrat"/>
                <a:cs typeface="Montserrat"/>
                <a:sym typeface="Montserrat"/>
              </a:rPr>
              <a:t>TEAM DUSTWIN</a:t>
            </a:r>
          </a:p>
        </p:txBody>
      </p:sp>
      <p:sp>
        <p:nvSpPr>
          <p:cNvPr id="11" name="TextBox 11"/>
          <p:cNvSpPr txBox="1"/>
          <p:nvPr/>
        </p:nvSpPr>
        <p:spPr>
          <a:xfrm>
            <a:off x="5442656" y="2789145"/>
            <a:ext cx="7415944" cy="566457"/>
          </a:xfrm>
          <a:prstGeom prst="rect">
            <a:avLst/>
          </a:prstGeom>
        </p:spPr>
        <p:txBody>
          <a:bodyPr lIns="0" tIns="0" rIns="0" bIns="0" rtlCol="0" anchor="t">
            <a:spAutoFit/>
          </a:bodyPr>
          <a:lstStyle/>
          <a:p>
            <a:pPr algn="ctr">
              <a:lnSpc>
                <a:spcPts val="4477"/>
              </a:lnSpc>
              <a:spcBef>
                <a:spcPct val="0"/>
              </a:spcBef>
            </a:pPr>
            <a:r>
              <a:rPr lang="en-US" sz="3198" spc="419">
                <a:solidFill>
                  <a:srgbClr val="A9A99E"/>
                </a:solidFill>
                <a:latin typeface="Poppins"/>
                <a:ea typeface="Poppins"/>
                <a:cs typeface="Poppins"/>
                <a:sym typeface="Poppins"/>
              </a:rPr>
              <a:t>INTERNET OF THINGS(IOT)</a:t>
            </a:r>
          </a:p>
        </p:txBody>
      </p:sp>
      <p:sp>
        <p:nvSpPr>
          <p:cNvPr id="12" name="TextBox 12"/>
          <p:cNvSpPr txBox="1"/>
          <p:nvPr/>
        </p:nvSpPr>
        <p:spPr>
          <a:xfrm>
            <a:off x="3078897" y="274163"/>
            <a:ext cx="201858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YUKTI ID: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10017908" y="0"/>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42471" y="1768239"/>
            <a:ext cx="8232994" cy="2192540"/>
          </a:xfrm>
          <a:prstGeom prst="rect">
            <a:avLst/>
          </a:prstGeom>
        </p:spPr>
        <p:txBody>
          <a:bodyPr lIns="0" tIns="0" rIns="0" bIns="0" rtlCol="0" anchor="t">
            <a:spAutoFit/>
          </a:bodyPr>
          <a:lstStyle/>
          <a:p>
            <a:pPr marL="0" lvl="0" indent="0" algn="just">
              <a:lnSpc>
                <a:spcPts val="8826"/>
              </a:lnSpc>
              <a:spcBef>
                <a:spcPct val="0"/>
              </a:spcBef>
            </a:pPr>
            <a:r>
              <a:rPr lang="en-US" sz="6304" spc="630">
                <a:solidFill>
                  <a:srgbClr val="525250"/>
                </a:solidFill>
                <a:latin typeface="Montserrat"/>
                <a:ea typeface="Montserrat"/>
                <a:cs typeface="Montserrat"/>
                <a:sym typeface="Montserrat"/>
              </a:rPr>
              <a:t>FUTURE SCOPE</a:t>
            </a:r>
          </a:p>
          <a:p>
            <a:pPr marL="0" lvl="0" indent="0" algn="l">
              <a:lnSpc>
                <a:spcPts val="8826"/>
              </a:lnSpc>
              <a:spcBef>
                <a:spcPct val="0"/>
              </a:spcBef>
            </a:pPr>
            <a:endParaRPr lang="en-US" sz="6304" spc="630">
              <a:solidFill>
                <a:srgbClr val="525250"/>
              </a:solidFill>
              <a:latin typeface="Montserrat"/>
              <a:ea typeface="Montserrat"/>
              <a:cs typeface="Montserrat"/>
              <a:sym typeface="Montserrat"/>
            </a:endParaRPr>
          </a:p>
        </p:txBody>
      </p:sp>
      <p:sp>
        <p:nvSpPr>
          <p:cNvPr id="4" name="TextBox 4"/>
          <p:cNvSpPr txBox="1"/>
          <p:nvPr/>
        </p:nvSpPr>
        <p:spPr>
          <a:xfrm>
            <a:off x="1818188" y="2878796"/>
            <a:ext cx="13141553" cy="7593471"/>
          </a:xfrm>
          <a:prstGeom prst="rect">
            <a:avLst/>
          </a:prstGeom>
        </p:spPr>
        <p:txBody>
          <a:bodyPr lIns="0" tIns="0" rIns="0" bIns="0" rtlCol="0" anchor="t">
            <a:spAutoFit/>
          </a:bodyPr>
          <a:lstStyle/>
          <a:p>
            <a:pPr algn="l">
              <a:lnSpc>
                <a:spcPts val="3562"/>
              </a:lnSpc>
            </a:pPr>
            <a:r>
              <a:rPr lang="en-US" sz="2544" b="1" spc="254">
                <a:solidFill>
                  <a:srgbClr val="525250"/>
                </a:solidFill>
                <a:latin typeface="Montserrat Bold"/>
                <a:ea typeface="Montserrat Bold"/>
                <a:cs typeface="Montserrat Bold"/>
                <a:sym typeface="Montserrat Bold"/>
              </a:rPr>
              <a:t>Smarter Waste Management</a:t>
            </a:r>
          </a:p>
          <a:p>
            <a:pPr marL="549344" lvl="1" indent="-274672" algn="just">
              <a:lnSpc>
                <a:spcPts val="3562"/>
              </a:lnSpc>
              <a:buFont typeface="Arial"/>
              <a:buChar char="•"/>
            </a:pPr>
            <a:r>
              <a:rPr lang="en-US" sz="2544" spc="254">
                <a:solidFill>
                  <a:srgbClr val="525250"/>
                </a:solidFill>
                <a:latin typeface="Montserrat"/>
                <a:ea typeface="Montserrat"/>
                <a:cs typeface="Montserrat"/>
                <a:sym typeface="Montserrat"/>
              </a:rPr>
              <a:t>Add AI/Camera-based recognition to automatically classify recyclable vs. non-recyclable waste.</a:t>
            </a:r>
          </a:p>
          <a:p>
            <a:pPr marL="549344" lvl="1" indent="-274672" algn="just">
              <a:lnSpc>
                <a:spcPts val="3562"/>
              </a:lnSpc>
              <a:buFont typeface="Arial"/>
              <a:buChar char="•"/>
            </a:pPr>
            <a:r>
              <a:rPr lang="en-US" sz="2544" spc="254">
                <a:solidFill>
                  <a:srgbClr val="525250"/>
                </a:solidFill>
                <a:latin typeface="Montserrat"/>
                <a:ea typeface="Montserrat"/>
                <a:cs typeface="Montserrat"/>
                <a:sym typeface="Montserrat"/>
              </a:rPr>
              <a:t>Enable real-time data sharing with municipalities for predictive waste collection.</a:t>
            </a:r>
          </a:p>
          <a:p>
            <a:pPr algn="l">
              <a:lnSpc>
                <a:spcPts val="3562"/>
              </a:lnSpc>
            </a:pPr>
            <a:r>
              <a:rPr lang="en-US" sz="2544" b="1" spc="254">
                <a:solidFill>
                  <a:srgbClr val="525250"/>
                </a:solidFill>
                <a:latin typeface="Montserrat Bold"/>
                <a:ea typeface="Montserrat Bold"/>
                <a:cs typeface="Montserrat Bold"/>
                <a:sym typeface="Montserrat Bold"/>
              </a:rPr>
              <a:t>Better Connectivity</a:t>
            </a:r>
          </a:p>
          <a:p>
            <a:pPr marL="549344" lvl="1" indent="-274672" algn="l">
              <a:lnSpc>
                <a:spcPts val="3562"/>
              </a:lnSpc>
              <a:buFont typeface="Arial"/>
              <a:buChar char="•"/>
            </a:pPr>
            <a:r>
              <a:rPr lang="en-US" sz="2544" spc="254">
                <a:solidFill>
                  <a:srgbClr val="525250"/>
                </a:solidFill>
                <a:latin typeface="Montserrat"/>
                <a:ea typeface="Montserrat"/>
                <a:cs typeface="Montserrat"/>
                <a:sym typeface="Montserrat"/>
              </a:rPr>
              <a:t>Add Wi-Fi modules so bins send fill-status directly to waste collection systems.</a:t>
            </a:r>
          </a:p>
          <a:p>
            <a:pPr marL="549344" lvl="1" indent="-274672" algn="l">
              <a:lnSpc>
                <a:spcPts val="3562"/>
              </a:lnSpc>
              <a:buFont typeface="Arial"/>
              <a:buChar char="•"/>
            </a:pPr>
            <a:r>
              <a:rPr lang="en-US" sz="2544" spc="254">
                <a:solidFill>
                  <a:srgbClr val="525250"/>
                </a:solidFill>
                <a:latin typeface="Montserrat"/>
                <a:ea typeface="Montserrat"/>
                <a:cs typeface="Montserrat"/>
                <a:sym typeface="Montserrat"/>
              </a:rPr>
              <a:t>Integrate into Smart City dashboards for route optimization.</a:t>
            </a:r>
          </a:p>
          <a:p>
            <a:pPr algn="l">
              <a:lnSpc>
                <a:spcPts val="3562"/>
              </a:lnSpc>
            </a:pPr>
            <a:r>
              <a:rPr lang="en-US" sz="2544" b="1" spc="254">
                <a:solidFill>
                  <a:srgbClr val="525250"/>
                </a:solidFill>
                <a:latin typeface="Montserrat Bold"/>
                <a:ea typeface="Montserrat Bold"/>
                <a:cs typeface="Montserrat Bold"/>
                <a:sym typeface="Montserrat Bold"/>
              </a:rPr>
              <a:t>Improved Hardware</a:t>
            </a:r>
          </a:p>
          <a:p>
            <a:pPr marL="549344" lvl="1" indent="-274672" algn="l">
              <a:lnSpc>
                <a:spcPts val="3562"/>
              </a:lnSpc>
              <a:buFont typeface="Arial"/>
              <a:buChar char="•"/>
            </a:pPr>
            <a:r>
              <a:rPr lang="en-US" sz="2544" spc="254">
                <a:solidFill>
                  <a:srgbClr val="525250"/>
                </a:solidFill>
                <a:latin typeface="Montserrat"/>
                <a:ea typeface="Montserrat"/>
                <a:cs typeface="Montserrat"/>
                <a:sym typeface="Montserrat"/>
              </a:rPr>
              <a:t>Use rechargeable battery with solar charging → fully sustainable operation.</a:t>
            </a:r>
          </a:p>
          <a:p>
            <a:pPr marL="549344" lvl="1" indent="-274672" algn="l">
              <a:lnSpc>
                <a:spcPts val="3562"/>
              </a:lnSpc>
              <a:buFont typeface="Arial"/>
              <a:buChar char="•"/>
            </a:pPr>
            <a:r>
              <a:rPr lang="en-US" sz="2544" spc="254">
                <a:solidFill>
                  <a:srgbClr val="525250"/>
                </a:solidFill>
                <a:latin typeface="Montserrat"/>
                <a:ea typeface="Montserrat"/>
                <a:cs typeface="Montserrat"/>
                <a:sym typeface="Montserrat"/>
              </a:rPr>
              <a:t>Add stronger, compact motors for smoother movement &amp; better load handling.</a:t>
            </a:r>
          </a:p>
          <a:p>
            <a:pPr algn="l">
              <a:lnSpc>
                <a:spcPts val="3583"/>
              </a:lnSpc>
            </a:pPr>
            <a:endParaRPr lang="en-US" sz="2544" spc="254">
              <a:solidFill>
                <a:srgbClr val="525250"/>
              </a:solidFill>
              <a:latin typeface="Montserrat"/>
              <a:ea typeface="Montserrat"/>
              <a:cs typeface="Montserrat"/>
              <a:sym typeface="Montserrat"/>
            </a:endParaRPr>
          </a:p>
          <a:p>
            <a:pPr algn="l">
              <a:lnSpc>
                <a:spcPts val="3562"/>
              </a:lnSpc>
            </a:pPr>
            <a:endParaRPr lang="en-US" sz="2544" spc="254">
              <a:solidFill>
                <a:srgbClr val="525250"/>
              </a:solidFill>
              <a:latin typeface="Montserrat"/>
              <a:ea typeface="Montserrat"/>
              <a:cs typeface="Montserrat"/>
              <a:sym typeface="Montserrat"/>
            </a:endParaRPr>
          </a:p>
          <a:p>
            <a:pPr algn="l">
              <a:lnSpc>
                <a:spcPts val="3562"/>
              </a:lnSpc>
              <a:spcBef>
                <a:spcPct val="0"/>
              </a:spcBef>
            </a:pPr>
            <a:endParaRPr lang="en-US" sz="2544" spc="254">
              <a:solidFill>
                <a:srgbClr val="525250"/>
              </a:solidFill>
              <a:latin typeface="Montserrat"/>
              <a:ea typeface="Montserrat"/>
              <a:cs typeface="Montserrat"/>
              <a:sym typeface="Montserrat"/>
            </a:endParaRPr>
          </a:p>
        </p:txBody>
      </p:sp>
      <p:sp>
        <p:nvSpPr>
          <p:cNvPr id="5" name="Freeform 5"/>
          <p:cNvSpPr/>
          <p:nvPr/>
        </p:nvSpPr>
        <p:spPr>
          <a:xfrm>
            <a:off x="-3123645" y="-6958508"/>
            <a:ext cx="9487946" cy="9487946"/>
          </a:xfrm>
          <a:custGeom>
            <a:avLst/>
            <a:gdLst/>
            <a:ahLst/>
            <a:cxnLst/>
            <a:rect l="l" t="t" r="r" b="b"/>
            <a:pathLst>
              <a:path w="9487946" h="9487946">
                <a:moveTo>
                  <a:pt x="0" y="0"/>
                </a:moveTo>
                <a:lnTo>
                  <a:pt x="9487945" y="0"/>
                </a:lnTo>
                <a:lnTo>
                  <a:pt x="9487945"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8272825" y="6414664"/>
            <a:ext cx="9487946" cy="9487946"/>
          </a:xfrm>
          <a:custGeom>
            <a:avLst/>
            <a:gdLst/>
            <a:ahLst/>
            <a:cxnLst/>
            <a:rect l="l" t="t" r="r" b="b"/>
            <a:pathLst>
              <a:path w="9487946" h="9487946">
                <a:moveTo>
                  <a:pt x="0" y="0"/>
                </a:moveTo>
                <a:lnTo>
                  <a:pt x="9487945" y="0"/>
                </a:lnTo>
                <a:lnTo>
                  <a:pt x="9487945" y="9487945"/>
                </a:lnTo>
                <a:lnTo>
                  <a:pt x="0" y="9487945"/>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150238" y="-761994"/>
            <a:ext cx="5700964" cy="11575181"/>
            <a:chOff x="0" y="0"/>
            <a:chExt cx="1501489" cy="3048607"/>
          </a:xfrm>
        </p:grpSpPr>
        <p:sp>
          <p:nvSpPr>
            <p:cNvPr id="4" name="Freeform 4"/>
            <p:cNvSpPr/>
            <p:nvPr/>
          </p:nvSpPr>
          <p:spPr>
            <a:xfrm>
              <a:off x="0" y="0"/>
              <a:ext cx="1501489" cy="3048607"/>
            </a:xfrm>
            <a:custGeom>
              <a:avLst/>
              <a:gdLst/>
              <a:ahLst/>
              <a:cxnLst/>
              <a:rect l="l" t="t" r="r" b="b"/>
              <a:pathLst>
                <a:path w="1501489" h="3048607">
                  <a:moveTo>
                    <a:pt x="0" y="0"/>
                  </a:moveTo>
                  <a:lnTo>
                    <a:pt x="1501489" y="0"/>
                  </a:lnTo>
                  <a:lnTo>
                    <a:pt x="1501489" y="3048607"/>
                  </a:lnTo>
                  <a:lnTo>
                    <a:pt x="0" y="3048607"/>
                  </a:lnTo>
                  <a:close/>
                </a:path>
              </a:pathLst>
            </a:custGeom>
            <a:solidFill>
              <a:srgbClr val="F0EEE2"/>
            </a:solidFill>
            <a:ln cap="sq">
              <a:noFill/>
              <a:prstDash val="solid"/>
              <a:miter/>
            </a:ln>
          </p:spPr>
        </p:sp>
        <p:sp>
          <p:nvSpPr>
            <p:cNvPr id="5" name="TextBox 5"/>
            <p:cNvSpPr txBox="1"/>
            <p:nvPr/>
          </p:nvSpPr>
          <p:spPr>
            <a:xfrm>
              <a:off x="0" y="-38100"/>
              <a:ext cx="1501489" cy="308670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570966" y="-1791266"/>
            <a:ext cx="8413403" cy="8753946"/>
            <a:chOff x="0" y="0"/>
            <a:chExt cx="2215876" cy="2305566"/>
          </a:xfrm>
        </p:grpSpPr>
        <p:sp>
          <p:nvSpPr>
            <p:cNvPr id="7" name="Freeform 7"/>
            <p:cNvSpPr/>
            <p:nvPr/>
          </p:nvSpPr>
          <p:spPr>
            <a:xfrm>
              <a:off x="0" y="0"/>
              <a:ext cx="2215876" cy="2305566"/>
            </a:xfrm>
            <a:custGeom>
              <a:avLst/>
              <a:gdLst/>
              <a:ahLst/>
              <a:cxnLst/>
              <a:rect l="l" t="t" r="r" b="b"/>
              <a:pathLst>
                <a:path w="2215876" h="2305566">
                  <a:moveTo>
                    <a:pt x="0" y="0"/>
                  </a:moveTo>
                  <a:lnTo>
                    <a:pt x="2215876" y="0"/>
                  </a:lnTo>
                  <a:lnTo>
                    <a:pt x="2215876" y="2305566"/>
                  </a:lnTo>
                  <a:lnTo>
                    <a:pt x="0" y="2305566"/>
                  </a:lnTo>
                  <a:close/>
                </a:path>
              </a:pathLst>
            </a:custGeom>
            <a:solidFill>
              <a:srgbClr val="F0EEE2"/>
            </a:solidFill>
            <a:ln cap="sq">
              <a:noFill/>
              <a:prstDash val="solid"/>
              <a:miter/>
            </a:ln>
          </p:spPr>
        </p:sp>
        <p:sp>
          <p:nvSpPr>
            <p:cNvPr id="8" name="TextBox 8"/>
            <p:cNvSpPr txBox="1"/>
            <p:nvPr/>
          </p:nvSpPr>
          <p:spPr>
            <a:xfrm>
              <a:off x="0" y="-38100"/>
              <a:ext cx="2215876" cy="234366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967162" y="2467105"/>
            <a:ext cx="4784164" cy="5765455"/>
            <a:chOff x="0" y="0"/>
            <a:chExt cx="6378885" cy="7687273"/>
          </a:xfrm>
        </p:grpSpPr>
        <p:pic>
          <p:nvPicPr>
            <p:cNvPr id="10" name="Picture 10"/>
            <p:cNvPicPr>
              <a:picLocks noChangeAspect="1"/>
            </p:cNvPicPr>
            <p:nvPr/>
          </p:nvPicPr>
          <p:blipFill>
            <a:blip r:embed="rId4"/>
            <a:srcRect t="9829" b="9829"/>
            <a:stretch>
              <a:fillRect/>
            </a:stretch>
          </p:blipFill>
          <p:spPr>
            <a:xfrm>
              <a:off x="0" y="0"/>
              <a:ext cx="6378885" cy="7687273"/>
            </a:xfrm>
            <a:prstGeom prst="rect">
              <a:avLst/>
            </a:prstGeom>
          </p:spPr>
        </p:pic>
      </p:grpSp>
      <p:sp>
        <p:nvSpPr>
          <p:cNvPr id="11" name="TextBox 11"/>
          <p:cNvSpPr txBox="1"/>
          <p:nvPr/>
        </p:nvSpPr>
        <p:spPr>
          <a:xfrm>
            <a:off x="1028700" y="2570314"/>
            <a:ext cx="6813736" cy="1094772"/>
          </a:xfrm>
          <a:prstGeom prst="rect">
            <a:avLst/>
          </a:prstGeom>
        </p:spPr>
        <p:txBody>
          <a:bodyPr lIns="0" tIns="0" rIns="0" bIns="0" rtlCol="0" anchor="t">
            <a:spAutoFit/>
          </a:bodyPr>
          <a:lstStyle/>
          <a:p>
            <a:pPr algn="l">
              <a:lnSpc>
                <a:spcPts val="8958"/>
              </a:lnSpc>
              <a:spcBef>
                <a:spcPct val="0"/>
              </a:spcBef>
            </a:pPr>
            <a:r>
              <a:rPr lang="en-US" sz="6398" spc="639">
                <a:solidFill>
                  <a:srgbClr val="525250"/>
                </a:solidFill>
                <a:latin typeface="Montserrat"/>
                <a:ea typeface="Montserrat"/>
                <a:cs typeface="Montserrat"/>
                <a:sym typeface="Montserrat"/>
              </a:rPr>
              <a:t>CONCLUSION</a:t>
            </a:r>
          </a:p>
        </p:txBody>
      </p:sp>
      <p:sp>
        <p:nvSpPr>
          <p:cNvPr id="12" name="TextBox 12"/>
          <p:cNvSpPr txBox="1"/>
          <p:nvPr/>
        </p:nvSpPr>
        <p:spPr>
          <a:xfrm>
            <a:off x="863597" y="4233650"/>
            <a:ext cx="10641112" cy="4459351"/>
          </a:xfrm>
          <a:prstGeom prst="rect">
            <a:avLst/>
          </a:prstGeom>
        </p:spPr>
        <p:txBody>
          <a:bodyPr lIns="0" tIns="0" rIns="0" bIns="0" rtlCol="0" anchor="t">
            <a:spAutoFit/>
          </a:bodyPr>
          <a:lstStyle/>
          <a:p>
            <a:pPr marL="0" lvl="0" indent="0" algn="l">
              <a:lnSpc>
                <a:spcPts val="3583"/>
              </a:lnSpc>
              <a:spcBef>
                <a:spcPct val="0"/>
              </a:spcBef>
            </a:pPr>
            <a:r>
              <a:rPr lang="en-US" sz="2559" spc="255">
                <a:solidFill>
                  <a:srgbClr val="525250"/>
                </a:solidFill>
                <a:latin typeface="Montserrat"/>
                <a:ea typeface="Montserrat"/>
                <a:cs typeface="Montserrat"/>
                <a:sym typeface="Montserrat"/>
              </a:rPr>
              <a:t>Our Smart Dustbin provides a hygienic, touchless, and automated waste management solution by integrating ESP32 with sensors, servo motors, and ultrasonic detection. The system automatically opens its lid, monitors the fill level, and navigates autonomously, reducing human effort and promoting cleanliness. What makes this project stand out is its potential to scale into smart city infrastructure, offering a sustainable and efficient approach to waste handling in households, hospitals, and public spaces.</a:t>
            </a:r>
          </a:p>
        </p:txBody>
      </p:sp>
      <p:sp>
        <p:nvSpPr>
          <p:cNvPr id="13" name="Freeform 13"/>
          <p:cNvSpPr/>
          <p:nvPr/>
        </p:nvSpPr>
        <p:spPr>
          <a:xfrm>
            <a:off x="-3303793" y="-5206671"/>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grpSp>
        <p:nvGrpSpPr>
          <p:cNvPr id="2" name="Group 2"/>
          <p:cNvGrpSpPr/>
          <p:nvPr/>
        </p:nvGrpSpPr>
        <p:grpSpPr>
          <a:xfrm>
            <a:off x="5995272" y="2652368"/>
            <a:ext cx="6297456" cy="2503117"/>
            <a:chOff x="0" y="0"/>
            <a:chExt cx="1658589" cy="659257"/>
          </a:xfrm>
        </p:grpSpPr>
        <p:sp>
          <p:nvSpPr>
            <p:cNvPr id="3" name="Freeform 3"/>
            <p:cNvSpPr/>
            <p:nvPr/>
          </p:nvSpPr>
          <p:spPr>
            <a:xfrm>
              <a:off x="0" y="0"/>
              <a:ext cx="1658589" cy="659257"/>
            </a:xfrm>
            <a:custGeom>
              <a:avLst/>
              <a:gdLst/>
              <a:ahLst/>
              <a:cxnLst/>
              <a:rect l="l" t="t" r="r" b="b"/>
              <a:pathLst>
                <a:path w="1658589" h="659257">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F0F0F0"/>
            </a:solidFill>
          </p:spPr>
        </p:sp>
        <p:sp>
          <p:nvSpPr>
            <p:cNvPr id="4" name="TextBox 4"/>
            <p:cNvSpPr txBox="1"/>
            <p:nvPr/>
          </p:nvSpPr>
          <p:spPr>
            <a:xfrm>
              <a:off x="0" y="-19050"/>
              <a:ext cx="1658589" cy="678307"/>
            </a:xfrm>
            <a:prstGeom prst="rect">
              <a:avLst/>
            </a:prstGeom>
          </p:spPr>
          <p:txBody>
            <a:bodyPr lIns="50800" tIns="50800" rIns="50800" bIns="50800" rtlCol="0" anchor="ctr"/>
            <a:lstStyle/>
            <a:p>
              <a:pPr algn="ctr">
                <a:lnSpc>
                  <a:spcPts val="2465"/>
                </a:lnSpc>
              </a:pPr>
              <a:endParaRPr/>
            </a:p>
          </p:txBody>
        </p:sp>
      </p:grpSp>
      <p:grpSp>
        <p:nvGrpSpPr>
          <p:cNvPr id="5" name="Group 5"/>
          <p:cNvGrpSpPr/>
          <p:nvPr/>
        </p:nvGrpSpPr>
        <p:grpSpPr>
          <a:xfrm>
            <a:off x="5995272" y="5726985"/>
            <a:ext cx="6297456" cy="2503117"/>
            <a:chOff x="0" y="0"/>
            <a:chExt cx="1658589" cy="659257"/>
          </a:xfrm>
        </p:grpSpPr>
        <p:sp>
          <p:nvSpPr>
            <p:cNvPr id="6" name="Freeform 6"/>
            <p:cNvSpPr/>
            <p:nvPr/>
          </p:nvSpPr>
          <p:spPr>
            <a:xfrm>
              <a:off x="0" y="0"/>
              <a:ext cx="1658589" cy="659257"/>
            </a:xfrm>
            <a:custGeom>
              <a:avLst/>
              <a:gdLst/>
              <a:ahLst/>
              <a:cxnLst/>
              <a:rect l="l" t="t" r="r" b="b"/>
              <a:pathLst>
                <a:path w="1658589" h="659257">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F0F0F0"/>
            </a:solidFill>
          </p:spPr>
        </p:sp>
        <p:sp>
          <p:nvSpPr>
            <p:cNvPr id="7" name="TextBox 7"/>
            <p:cNvSpPr txBox="1"/>
            <p:nvPr/>
          </p:nvSpPr>
          <p:spPr>
            <a:xfrm>
              <a:off x="0" y="-19050"/>
              <a:ext cx="1658589" cy="678307"/>
            </a:xfrm>
            <a:prstGeom prst="rect">
              <a:avLst/>
            </a:prstGeom>
          </p:spPr>
          <p:txBody>
            <a:bodyPr lIns="50800" tIns="50800" rIns="50800" bIns="50800" rtlCol="0" anchor="ctr"/>
            <a:lstStyle/>
            <a:p>
              <a:pPr algn="ctr">
                <a:lnSpc>
                  <a:spcPts val="2465"/>
                </a:lnSpc>
              </a:pPr>
              <a:endParaRPr/>
            </a:p>
          </p:txBody>
        </p:sp>
      </p:grpSp>
      <p:sp>
        <p:nvSpPr>
          <p:cNvPr id="8" name="TextBox 8"/>
          <p:cNvSpPr txBox="1"/>
          <p:nvPr/>
        </p:nvSpPr>
        <p:spPr>
          <a:xfrm>
            <a:off x="3377480" y="1806611"/>
            <a:ext cx="11533039" cy="274257"/>
          </a:xfrm>
          <a:prstGeom prst="rect">
            <a:avLst/>
          </a:prstGeom>
        </p:spPr>
        <p:txBody>
          <a:bodyPr lIns="0" tIns="0" rIns="0" bIns="0" rtlCol="0" anchor="t">
            <a:spAutoFit/>
          </a:bodyPr>
          <a:lstStyle/>
          <a:p>
            <a:pPr marL="0" lvl="0" indent="0" algn="ctr">
              <a:lnSpc>
                <a:spcPts val="2208"/>
              </a:lnSpc>
              <a:spcBef>
                <a:spcPct val="0"/>
              </a:spcBef>
            </a:pPr>
            <a:r>
              <a:rPr lang="en-US" sz="1577" u="none" strike="noStrike" spc="157">
                <a:solidFill>
                  <a:srgbClr val="525250"/>
                </a:solidFill>
                <a:latin typeface="Montserrat"/>
                <a:ea typeface="Montserrat"/>
                <a:cs typeface="Montserrat"/>
                <a:sym typeface="Montserrat"/>
              </a:rPr>
              <a:t>This presentation template is free for everyone to use thanks to the following:</a:t>
            </a:r>
          </a:p>
        </p:txBody>
      </p:sp>
      <p:sp>
        <p:nvSpPr>
          <p:cNvPr id="9" name="TextBox 9"/>
          <p:cNvSpPr txBox="1"/>
          <p:nvPr/>
        </p:nvSpPr>
        <p:spPr>
          <a:xfrm>
            <a:off x="5283109" y="8715877"/>
            <a:ext cx="7721782" cy="748747"/>
          </a:xfrm>
          <a:prstGeom prst="rect">
            <a:avLst/>
          </a:prstGeom>
        </p:spPr>
        <p:txBody>
          <a:bodyPr lIns="0" tIns="0" rIns="0" bIns="0" rtlCol="0" anchor="t">
            <a:spAutoFit/>
          </a:bodyPr>
          <a:lstStyle/>
          <a:p>
            <a:pPr marL="0" lvl="0" indent="0" algn="ctr">
              <a:lnSpc>
                <a:spcPts val="6132"/>
              </a:lnSpc>
              <a:spcBef>
                <a:spcPct val="0"/>
              </a:spcBef>
            </a:pPr>
            <a:r>
              <a:rPr lang="en-US" sz="4380" u="none" strike="noStrike" spc="438">
                <a:solidFill>
                  <a:srgbClr val="525250"/>
                </a:solidFill>
                <a:latin typeface="Montserrat"/>
                <a:ea typeface="Montserrat"/>
                <a:cs typeface="Montserrat"/>
                <a:sym typeface="Montserrat"/>
              </a:rPr>
              <a:t>Happy designing!</a:t>
            </a:r>
          </a:p>
        </p:txBody>
      </p:sp>
      <p:sp>
        <p:nvSpPr>
          <p:cNvPr id="10" name="TextBox 10"/>
          <p:cNvSpPr txBox="1"/>
          <p:nvPr/>
        </p:nvSpPr>
        <p:spPr>
          <a:xfrm>
            <a:off x="4210005" y="4490728"/>
            <a:ext cx="9867990" cy="309245"/>
          </a:xfrm>
          <a:prstGeom prst="rect">
            <a:avLst/>
          </a:prstGeom>
        </p:spPr>
        <p:txBody>
          <a:bodyPr lIns="0" tIns="0" rIns="0" bIns="0" rtlCol="0" anchor="t">
            <a:spAutoFit/>
          </a:bodyPr>
          <a:lstStyle/>
          <a:p>
            <a:pPr marL="0" lvl="1" indent="0" algn="ctr">
              <a:lnSpc>
                <a:spcPts val="2440"/>
              </a:lnSpc>
            </a:pPr>
            <a:r>
              <a:rPr lang="en-US" sz="2000">
                <a:solidFill>
                  <a:srgbClr val="000000"/>
                </a:solidFill>
                <a:latin typeface="Canva Sans"/>
                <a:ea typeface="Canva Sans"/>
                <a:cs typeface="Canva Sans"/>
                <a:sym typeface="Canva Sans"/>
              </a:rPr>
              <a:t>for the presentation template</a:t>
            </a:r>
          </a:p>
        </p:txBody>
      </p:sp>
      <p:sp>
        <p:nvSpPr>
          <p:cNvPr id="11" name="TextBox 11"/>
          <p:cNvSpPr txBox="1"/>
          <p:nvPr/>
        </p:nvSpPr>
        <p:spPr>
          <a:xfrm>
            <a:off x="4210005" y="7195236"/>
            <a:ext cx="9867990" cy="309245"/>
          </a:xfrm>
          <a:prstGeom prst="rect">
            <a:avLst/>
          </a:prstGeom>
        </p:spPr>
        <p:txBody>
          <a:bodyPr lIns="0" tIns="0" rIns="0" bIns="0" rtlCol="0" anchor="t">
            <a:spAutoFit/>
          </a:bodyPr>
          <a:lstStyle/>
          <a:p>
            <a:pPr marL="0" lvl="1" indent="0" algn="ctr">
              <a:lnSpc>
                <a:spcPts val="2440"/>
              </a:lnSpc>
            </a:pPr>
            <a:r>
              <a:rPr lang="en-US" sz="2000">
                <a:solidFill>
                  <a:srgbClr val="000000"/>
                </a:solidFill>
                <a:latin typeface="Canva Sans"/>
                <a:ea typeface="Canva Sans"/>
                <a:cs typeface="Canva Sans"/>
                <a:sym typeface="Canva Sans"/>
              </a:rPr>
              <a:t>for the photos</a:t>
            </a:r>
          </a:p>
        </p:txBody>
      </p:sp>
      <p:sp>
        <p:nvSpPr>
          <p:cNvPr id="12" name="TextBox 12"/>
          <p:cNvSpPr txBox="1"/>
          <p:nvPr/>
        </p:nvSpPr>
        <p:spPr>
          <a:xfrm>
            <a:off x="5469973" y="550618"/>
            <a:ext cx="7348055" cy="1078115"/>
          </a:xfrm>
          <a:prstGeom prst="rect">
            <a:avLst/>
          </a:prstGeom>
        </p:spPr>
        <p:txBody>
          <a:bodyPr lIns="0" tIns="0" rIns="0" bIns="0" rtlCol="0" anchor="t">
            <a:spAutoFit/>
          </a:bodyPr>
          <a:lstStyle/>
          <a:p>
            <a:pPr marL="0" lvl="0" indent="0" algn="ctr">
              <a:lnSpc>
                <a:spcPts val="8826"/>
              </a:lnSpc>
              <a:spcBef>
                <a:spcPct val="0"/>
              </a:spcBef>
            </a:pPr>
            <a:r>
              <a:rPr lang="en-US" sz="6304" u="none" strike="noStrike" spc="630">
                <a:solidFill>
                  <a:srgbClr val="525250"/>
                </a:solidFill>
                <a:latin typeface="Montserrat"/>
                <a:ea typeface="Montserrat"/>
                <a:cs typeface="Montserrat"/>
                <a:sym typeface="Montserrat"/>
              </a:rPr>
              <a:t>Credits</a:t>
            </a:r>
          </a:p>
        </p:txBody>
      </p:sp>
      <p:sp>
        <p:nvSpPr>
          <p:cNvPr id="13" name="TextBox 13"/>
          <p:cNvSpPr txBox="1"/>
          <p:nvPr/>
        </p:nvSpPr>
        <p:spPr>
          <a:xfrm>
            <a:off x="6110027" y="6462769"/>
            <a:ext cx="6067945" cy="618167"/>
          </a:xfrm>
          <a:prstGeom prst="rect">
            <a:avLst/>
          </a:prstGeom>
        </p:spPr>
        <p:txBody>
          <a:bodyPr lIns="0" tIns="0" rIns="0" bIns="0" rtlCol="0" anchor="t">
            <a:spAutoFit/>
          </a:bodyPr>
          <a:lstStyle/>
          <a:p>
            <a:pPr marL="0" lvl="0" indent="0" algn="ctr">
              <a:lnSpc>
                <a:spcPts val="4712"/>
              </a:lnSpc>
            </a:pPr>
            <a:r>
              <a:rPr lang="en-US" sz="4712">
                <a:solidFill>
                  <a:srgbClr val="0F1A38"/>
                </a:solidFill>
                <a:latin typeface="Canva Sans"/>
                <a:ea typeface="Canva Sans"/>
                <a:cs typeface="Canva Sans"/>
                <a:sym typeface="Canva Sans"/>
              </a:rPr>
              <a:t>Pexels, Pixabay</a:t>
            </a:r>
          </a:p>
        </p:txBody>
      </p:sp>
      <p:sp>
        <p:nvSpPr>
          <p:cNvPr id="14" name="Freeform 14"/>
          <p:cNvSpPr/>
          <p:nvPr/>
        </p:nvSpPr>
        <p:spPr>
          <a:xfrm>
            <a:off x="6731779" y="3084055"/>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grpSp>
        <p:nvGrpSpPr>
          <p:cNvPr id="2" name="Group 2"/>
          <p:cNvGrpSpPr/>
          <p:nvPr/>
        </p:nvGrpSpPr>
        <p:grpSpPr>
          <a:xfrm>
            <a:off x="12875558" y="1028700"/>
            <a:ext cx="8030391" cy="8229600"/>
            <a:chOff x="0" y="0"/>
            <a:chExt cx="2115000" cy="2167467"/>
          </a:xfrm>
        </p:grpSpPr>
        <p:sp>
          <p:nvSpPr>
            <p:cNvPr id="3" name="Freeform 3"/>
            <p:cNvSpPr/>
            <p:nvPr/>
          </p:nvSpPr>
          <p:spPr>
            <a:xfrm>
              <a:off x="0" y="0"/>
              <a:ext cx="2115000" cy="2167467"/>
            </a:xfrm>
            <a:custGeom>
              <a:avLst/>
              <a:gdLst/>
              <a:ahLst/>
              <a:cxnLst/>
              <a:rect l="l" t="t" r="r" b="b"/>
              <a:pathLst>
                <a:path w="2115000" h="2167467">
                  <a:moveTo>
                    <a:pt x="0" y="0"/>
                  </a:moveTo>
                  <a:lnTo>
                    <a:pt x="2115000" y="0"/>
                  </a:lnTo>
                  <a:lnTo>
                    <a:pt x="2115000" y="2167467"/>
                  </a:lnTo>
                  <a:lnTo>
                    <a:pt x="0" y="2167467"/>
                  </a:lnTo>
                  <a:close/>
                </a:path>
              </a:pathLst>
            </a:custGeom>
            <a:solidFill>
              <a:srgbClr val="F0EEE2"/>
            </a:solidFill>
            <a:ln cap="sq">
              <a:noFill/>
              <a:prstDash val="solid"/>
              <a:miter/>
            </a:ln>
          </p:spPr>
        </p:sp>
        <p:sp>
          <p:nvSpPr>
            <p:cNvPr id="4" name="TextBox 4"/>
            <p:cNvSpPr txBox="1"/>
            <p:nvPr/>
          </p:nvSpPr>
          <p:spPr>
            <a:xfrm>
              <a:off x="0" y="-47625"/>
              <a:ext cx="2115000" cy="2215092"/>
            </a:xfrm>
            <a:prstGeom prst="rect">
              <a:avLst/>
            </a:prstGeom>
          </p:spPr>
          <p:txBody>
            <a:bodyPr lIns="50800" tIns="50800" rIns="50800" bIns="50800" rtlCol="0" anchor="ctr"/>
            <a:lstStyle/>
            <a:p>
              <a:pPr marL="0" lvl="0" indent="0" algn="ctr">
                <a:lnSpc>
                  <a:spcPts val="1959"/>
                </a:lnSpc>
                <a:spcBef>
                  <a:spcPct val="0"/>
                </a:spcBef>
              </a:pPr>
              <a:endParaRPr/>
            </a:p>
          </p:txBody>
        </p:sp>
      </p:grpSp>
      <p:grpSp>
        <p:nvGrpSpPr>
          <p:cNvPr id="5" name="Group 5"/>
          <p:cNvGrpSpPr/>
          <p:nvPr/>
        </p:nvGrpSpPr>
        <p:grpSpPr>
          <a:xfrm>
            <a:off x="0" y="1028700"/>
            <a:ext cx="11855488" cy="8229600"/>
            <a:chOff x="0" y="0"/>
            <a:chExt cx="3122433" cy="2167467"/>
          </a:xfrm>
        </p:grpSpPr>
        <p:sp>
          <p:nvSpPr>
            <p:cNvPr id="6" name="Freeform 6"/>
            <p:cNvSpPr/>
            <p:nvPr/>
          </p:nvSpPr>
          <p:spPr>
            <a:xfrm>
              <a:off x="0" y="0"/>
              <a:ext cx="3122433" cy="2167467"/>
            </a:xfrm>
            <a:custGeom>
              <a:avLst/>
              <a:gdLst/>
              <a:ahLst/>
              <a:cxnLst/>
              <a:rect l="l" t="t" r="r" b="b"/>
              <a:pathLst>
                <a:path w="3122433" h="2167467">
                  <a:moveTo>
                    <a:pt x="0" y="0"/>
                  </a:moveTo>
                  <a:lnTo>
                    <a:pt x="3122433" y="0"/>
                  </a:lnTo>
                  <a:lnTo>
                    <a:pt x="3122433" y="2167467"/>
                  </a:lnTo>
                  <a:lnTo>
                    <a:pt x="0" y="2167467"/>
                  </a:lnTo>
                  <a:close/>
                </a:path>
              </a:pathLst>
            </a:custGeom>
            <a:solidFill>
              <a:srgbClr val="F0EEE2"/>
            </a:solidFill>
            <a:ln cap="sq">
              <a:noFill/>
              <a:prstDash val="solid"/>
              <a:miter/>
            </a:ln>
          </p:spPr>
        </p:sp>
        <p:sp>
          <p:nvSpPr>
            <p:cNvPr id="7" name="TextBox 7"/>
            <p:cNvSpPr txBox="1"/>
            <p:nvPr/>
          </p:nvSpPr>
          <p:spPr>
            <a:xfrm>
              <a:off x="0" y="-47625"/>
              <a:ext cx="3122433" cy="2215092"/>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8" name="Freeform 8"/>
          <p:cNvSpPr/>
          <p:nvPr/>
        </p:nvSpPr>
        <p:spPr>
          <a:xfrm>
            <a:off x="-6892561" y="6730730"/>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340993" y="1804516"/>
            <a:ext cx="6148295" cy="1505951"/>
          </a:xfrm>
          <a:prstGeom prst="rect">
            <a:avLst/>
          </a:prstGeom>
        </p:spPr>
        <p:txBody>
          <a:bodyPr lIns="0" tIns="0" rIns="0" bIns="0" rtlCol="0" anchor="t">
            <a:spAutoFit/>
          </a:bodyPr>
          <a:lstStyle/>
          <a:p>
            <a:pPr algn="ctr">
              <a:lnSpc>
                <a:spcPts val="5722"/>
              </a:lnSpc>
            </a:pPr>
            <a:r>
              <a:rPr lang="en-US" sz="6088" b="1" spc="608">
                <a:solidFill>
                  <a:srgbClr val="525250"/>
                </a:solidFill>
                <a:latin typeface="Montserrat Bold"/>
                <a:ea typeface="Montserrat Bold"/>
                <a:cs typeface="Montserrat Bold"/>
                <a:sym typeface="Montserrat Bold"/>
              </a:rPr>
              <a:t>PROBLEM STATEMENT!</a:t>
            </a:r>
          </a:p>
        </p:txBody>
      </p:sp>
      <p:sp>
        <p:nvSpPr>
          <p:cNvPr id="10" name="TextBox 10"/>
          <p:cNvSpPr txBox="1"/>
          <p:nvPr/>
        </p:nvSpPr>
        <p:spPr>
          <a:xfrm>
            <a:off x="366072" y="4089726"/>
            <a:ext cx="10456873" cy="3427187"/>
          </a:xfrm>
          <a:prstGeom prst="rect">
            <a:avLst/>
          </a:prstGeom>
        </p:spPr>
        <p:txBody>
          <a:bodyPr lIns="0" tIns="0" rIns="0" bIns="0" rtlCol="0" anchor="t">
            <a:spAutoFit/>
          </a:bodyPr>
          <a:lstStyle/>
          <a:p>
            <a:pPr marL="0" lvl="0" indent="0" algn="ctr">
              <a:lnSpc>
                <a:spcPts val="2724"/>
              </a:lnSpc>
              <a:spcBef>
                <a:spcPct val="0"/>
              </a:spcBef>
            </a:pPr>
            <a:r>
              <a:rPr lang="en-US" sz="1946" b="1" spc="194">
                <a:solidFill>
                  <a:srgbClr val="606C38"/>
                </a:solidFill>
                <a:latin typeface="Montserrat Bold"/>
                <a:ea typeface="Montserrat Bold"/>
                <a:cs typeface="Montserrat Bold"/>
                <a:sym typeface="Montserrat Bold"/>
              </a:rPr>
              <a:t>Modern waste management struggles with hygiene, efficiency, and sustainability. Manual handling of bins increases the risk of germ transmission, especially in hospitals, schools, offices, and public spaces. Unnoticed overflows cause odors, pests, and health hazards, while fixed-schedule collection leads to wasted labor, higher costs, and poor efficiency. With urbanization expected to reach 68% of the global population by 2050 (UN), and improper waste linked by the WHO to disease spread, the demand for touchless, intelligent, and efficient waste solutions has become more urgent, especially in the post-COVID era.</a:t>
            </a:r>
          </a:p>
        </p:txBody>
      </p:sp>
      <p:sp>
        <p:nvSpPr>
          <p:cNvPr id="11" name="Freeform 11"/>
          <p:cNvSpPr/>
          <p:nvPr/>
        </p:nvSpPr>
        <p:spPr>
          <a:xfrm>
            <a:off x="5772673" y="7267746"/>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a:ln cap="sq">
            <a:noFill/>
            <a:prstDash val="solid"/>
            <a:miter/>
          </a:ln>
        </p:spPr>
      </p:sp>
      <p:sp>
        <p:nvSpPr>
          <p:cNvPr id="12" name="Freeform 12"/>
          <p:cNvSpPr/>
          <p:nvPr/>
        </p:nvSpPr>
        <p:spPr>
          <a:xfrm>
            <a:off x="1028700" y="-7294166"/>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a:ln cap="sq">
            <a:noFill/>
            <a:prstDash val="solid"/>
            <a:miter/>
          </a:ln>
        </p:spPr>
      </p:sp>
      <p:sp>
        <p:nvSpPr>
          <p:cNvPr id="13" name="Freeform 13"/>
          <p:cNvSpPr/>
          <p:nvPr/>
        </p:nvSpPr>
        <p:spPr>
          <a:xfrm>
            <a:off x="13552221" y="1637425"/>
            <a:ext cx="4735779" cy="7012151"/>
          </a:xfrm>
          <a:custGeom>
            <a:avLst/>
            <a:gdLst/>
            <a:ahLst/>
            <a:cxnLst/>
            <a:rect l="l" t="t" r="r" b="b"/>
            <a:pathLst>
              <a:path w="4735779" h="7012151">
                <a:moveTo>
                  <a:pt x="0" y="0"/>
                </a:moveTo>
                <a:lnTo>
                  <a:pt x="4735779" y="0"/>
                </a:lnTo>
                <a:lnTo>
                  <a:pt x="4735779" y="7012150"/>
                </a:lnTo>
                <a:lnTo>
                  <a:pt x="0" y="7012150"/>
                </a:lnTo>
                <a:lnTo>
                  <a:pt x="0" y="0"/>
                </a:lnTo>
                <a:close/>
              </a:path>
            </a:pathLst>
          </a:custGeom>
          <a:blipFill>
            <a:blip r:embed="rId4"/>
            <a:stretch>
              <a:fillRect t="-10032" b="-1003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5271061" y="7836569"/>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3303793" y="-5206671"/>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6741871" y="1028700"/>
            <a:ext cx="10311689" cy="8229600"/>
            <a:chOff x="0" y="0"/>
            <a:chExt cx="2715836" cy="2167467"/>
          </a:xfrm>
        </p:grpSpPr>
        <p:sp>
          <p:nvSpPr>
            <p:cNvPr id="5" name="Freeform 5"/>
            <p:cNvSpPr/>
            <p:nvPr/>
          </p:nvSpPr>
          <p:spPr>
            <a:xfrm>
              <a:off x="0" y="0"/>
              <a:ext cx="2715836" cy="2167467"/>
            </a:xfrm>
            <a:custGeom>
              <a:avLst/>
              <a:gdLst/>
              <a:ahLst/>
              <a:cxnLst/>
              <a:rect l="l" t="t" r="r" b="b"/>
              <a:pathLst>
                <a:path w="2715836" h="2167467">
                  <a:moveTo>
                    <a:pt x="0" y="0"/>
                  </a:moveTo>
                  <a:lnTo>
                    <a:pt x="2715836" y="0"/>
                  </a:lnTo>
                  <a:lnTo>
                    <a:pt x="2715836" y="2167467"/>
                  </a:lnTo>
                  <a:lnTo>
                    <a:pt x="0" y="2167467"/>
                  </a:lnTo>
                  <a:close/>
                </a:path>
              </a:pathLst>
            </a:custGeom>
            <a:solidFill>
              <a:srgbClr val="F0EEE2"/>
            </a:solidFill>
            <a:ln cap="sq">
              <a:noFill/>
              <a:prstDash val="solid"/>
              <a:miter/>
            </a:ln>
          </p:spPr>
        </p:sp>
        <p:sp>
          <p:nvSpPr>
            <p:cNvPr id="6" name="TextBox 6"/>
            <p:cNvSpPr txBox="1"/>
            <p:nvPr/>
          </p:nvSpPr>
          <p:spPr>
            <a:xfrm>
              <a:off x="0" y="-47625"/>
              <a:ext cx="2715836" cy="2215092"/>
            </a:xfrm>
            <a:prstGeom prst="rect">
              <a:avLst/>
            </a:prstGeom>
          </p:spPr>
          <p:txBody>
            <a:bodyPr lIns="50800" tIns="50800" rIns="50800" bIns="50800" rtlCol="0" anchor="ctr"/>
            <a:lstStyle/>
            <a:p>
              <a:pPr marL="0" lvl="0" indent="0" algn="ctr">
                <a:lnSpc>
                  <a:spcPts val="1959"/>
                </a:lnSpc>
                <a:spcBef>
                  <a:spcPct val="0"/>
                </a:spcBef>
              </a:pPr>
              <a:endParaRPr/>
            </a:p>
          </p:txBody>
        </p:sp>
      </p:grpSp>
      <p:grpSp>
        <p:nvGrpSpPr>
          <p:cNvPr id="7" name="Group 7"/>
          <p:cNvGrpSpPr/>
          <p:nvPr/>
        </p:nvGrpSpPr>
        <p:grpSpPr>
          <a:xfrm>
            <a:off x="1028700" y="1028700"/>
            <a:ext cx="3830881" cy="2057400"/>
            <a:chOff x="0" y="0"/>
            <a:chExt cx="5107841" cy="2743200"/>
          </a:xfrm>
        </p:grpSpPr>
        <p:pic>
          <p:nvPicPr>
            <p:cNvPr id="8" name="Picture 8"/>
            <p:cNvPicPr>
              <a:picLocks noChangeAspect="1"/>
            </p:cNvPicPr>
            <p:nvPr/>
          </p:nvPicPr>
          <p:blipFill>
            <a:blip r:embed="rId4"/>
            <a:srcRect t="9695" b="9695"/>
            <a:stretch>
              <a:fillRect/>
            </a:stretch>
          </p:blipFill>
          <p:spPr>
            <a:xfrm>
              <a:off x="0" y="0"/>
              <a:ext cx="5107841" cy="2743200"/>
            </a:xfrm>
            <a:prstGeom prst="rect">
              <a:avLst/>
            </a:prstGeom>
          </p:spPr>
        </p:pic>
      </p:grpSp>
      <p:grpSp>
        <p:nvGrpSpPr>
          <p:cNvPr id="9" name="Group 9"/>
          <p:cNvGrpSpPr/>
          <p:nvPr/>
        </p:nvGrpSpPr>
        <p:grpSpPr>
          <a:xfrm>
            <a:off x="1440180" y="4285468"/>
            <a:ext cx="3830881" cy="4114800"/>
            <a:chOff x="0" y="0"/>
            <a:chExt cx="5107841" cy="5486400"/>
          </a:xfrm>
        </p:grpSpPr>
        <p:pic>
          <p:nvPicPr>
            <p:cNvPr id="10" name="Picture 10"/>
            <p:cNvPicPr>
              <a:picLocks noChangeAspect="1"/>
            </p:cNvPicPr>
            <p:nvPr/>
          </p:nvPicPr>
          <p:blipFill>
            <a:blip r:embed="rId5"/>
            <a:srcRect l="18986" r="18986"/>
            <a:stretch>
              <a:fillRect/>
            </a:stretch>
          </p:blipFill>
          <p:spPr>
            <a:xfrm>
              <a:off x="0" y="0"/>
              <a:ext cx="5107841" cy="5486400"/>
            </a:xfrm>
            <a:prstGeom prst="rect">
              <a:avLst/>
            </a:prstGeom>
          </p:spPr>
        </p:pic>
      </p:grpSp>
      <p:grpSp>
        <p:nvGrpSpPr>
          <p:cNvPr id="11" name="Group 11"/>
          <p:cNvGrpSpPr/>
          <p:nvPr/>
        </p:nvGrpSpPr>
        <p:grpSpPr>
          <a:xfrm>
            <a:off x="2944141" y="9258300"/>
            <a:ext cx="3830881" cy="4114800"/>
            <a:chOff x="0" y="0"/>
            <a:chExt cx="1008956" cy="1083733"/>
          </a:xfrm>
        </p:grpSpPr>
        <p:sp>
          <p:nvSpPr>
            <p:cNvPr id="12" name="Freeform 12"/>
            <p:cNvSpPr/>
            <p:nvPr/>
          </p:nvSpPr>
          <p:spPr>
            <a:xfrm>
              <a:off x="0" y="0"/>
              <a:ext cx="1008956" cy="1083733"/>
            </a:xfrm>
            <a:custGeom>
              <a:avLst/>
              <a:gdLst/>
              <a:ahLst/>
              <a:cxnLst/>
              <a:rect l="l" t="t" r="r" b="b"/>
              <a:pathLst>
                <a:path w="1008956" h="1083733">
                  <a:moveTo>
                    <a:pt x="84879" y="0"/>
                  </a:moveTo>
                  <a:lnTo>
                    <a:pt x="924078" y="0"/>
                  </a:lnTo>
                  <a:cubicBezTo>
                    <a:pt x="970955" y="0"/>
                    <a:pt x="1008956" y="38002"/>
                    <a:pt x="1008956" y="84879"/>
                  </a:cubicBezTo>
                  <a:lnTo>
                    <a:pt x="1008956" y="998855"/>
                  </a:lnTo>
                  <a:cubicBezTo>
                    <a:pt x="1008956" y="1021366"/>
                    <a:pt x="1000014" y="1042955"/>
                    <a:pt x="984096" y="1058873"/>
                  </a:cubicBezTo>
                  <a:cubicBezTo>
                    <a:pt x="968178" y="1074791"/>
                    <a:pt x="946589" y="1083733"/>
                    <a:pt x="924078" y="1083733"/>
                  </a:cubicBezTo>
                  <a:lnTo>
                    <a:pt x="84879" y="1083733"/>
                  </a:lnTo>
                  <a:cubicBezTo>
                    <a:pt x="38002" y="1083733"/>
                    <a:pt x="0" y="1045732"/>
                    <a:pt x="0" y="998855"/>
                  </a:cubicBezTo>
                  <a:lnTo>
                    <a:pt x="0" y="84879"/>
                  </a:lnTo>
                  <a:cubicBezTo>
                    <a:pt x="0" y="38002"/>
                    <a:pt x="38002" y="0"/>
                    <a:pt x="84879" y="0"/>
                  </a:cubicBezTo>
                  <a:close/>
                </a:path>
              </a:pathLst>
            </a:custGeom>
            <a:solidFill>
              <a:srgbClr val="F0EEE2"/>
            </a:solidFill>
            <a:ln cap="rnd">
              <a:noFill/>
              <a:prstDash val="lgDash"/>
              <a:round/>
            </a:ln>
          </p:spPr>
        </p:sp>
        <p:sp>
          <p:nvSpPr>
            <p:cNvPr id="13" name="TextBox 13"/>
            <p:cNvSpPr txBox="1"/>
            <p:nvPr/>
          </p:nvSpPr>
          <p:spPr>
            <a:xfrm>
              <a:off x="0" y="-47625"/>
              <a:ext cx="1008956" cy="1131358"/>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14" name="TextBox 14"/>
          <p:cNvSpPr txBox="1"/>
          <p:nvPr/>
        </p:nvSpPr>
        <p:spPr>
          <a:xfrm>
            <a:off x="8579912" y="1742864"/>
            <a:ext cx="6179094" cy="2192540"/>
          </a:xfrm>
          <a:prstGeom prst="rect">
            <a:avLst/>
          </a:prstGeom>
        </p:spPr>
        <p:txBody>
          <a:bodyPr lIns="0" tIns="0" rIns="0" bIns="0" rtlCol="0" anchor="t">
            <a:spAutoFit/>
          </a:bodyPr>
          <a:lstStyle/>
          <a:p>
            <a:pPr marL="0" lvl="0" indent="0" algn="ctr">
              <a:lnSpc>
                <a:spcPts val="8826"/>
              </a:lnSpc>
              <a:spcBef>
                <a:spcPct val="0"/>
              </a:spcBef>
            </a:pPr>
            <a:r>
              <a:rPr lang="en-US" sz="6304" b="1" spc="630">
                <a:solidFill>
                  <a:srgbClr val="525250"/>
                </a:solidFill>
                <a:latin typeface="Montserrat Bold"/>
                <a:ea typeface="Montserrat Bold"/>
                <a:cs typeface="Montserrat Bold"/>
                <a:sym typeface="Montserrat Bold"/>
              </a:rPr>
              <a:t>PROPOSED SOLUTION</a:t>
            </a:r>
          </a:p>
        </p:txBody>
      </p:sp>
      <p:sp>
        <p:nvSpPr>
          <p:cNvPr id="15" name="TextBox 15"/>
          <p:cNvSpPr txBox="1"/>
          <p:nvPr/>
        </p:nvSpPr>
        <p:spPr>
          <a:xfrm>
            <a:off x="7635222" y="4558920"/>
            <a:ext cx="8068475" cy="3529795"/>
          </a:xfrm>
          <a:prstGeom prst="rect">
            <a:avLst/>
          </a:prstGeom>
        </p:spPr>
        <p:txBody>
          <a:bodyPr lIns="0" tIns="0" rIns="0" bIns="0" rtlCol="0" anchor="t">
            <a:spAutoFit/>
          </a:bodyPr>
          <a:lstStyle/>
          <a:p>
            <a:pPr algn="ctr">
              <a:lnSpc>
                <a:spcPts val="2821"/>
              </a:lnSpc>
              <a:spcBef>
                <a:spcPct val="0"/>
              </a:spcBef>
            </a:pPr>
            <a:r>
              <a:rPr lang="en-US" sz="2015" b="1" spc="201">
                <a:solidFill>
                  <a:srgbClr val="606C38"/>
                </a:solidFill>
                <a:latin typeface="Montserrat Bold"/>
                <a:ea typeface="Montserrat Bold"/>
                <a:cs typeface="Montserrat Bold"/>
                <a:sym typeface="Montserrat Bold"/>
              </a:rPr>
              <a:t>The Smart Assistive Dustbin ensures hygienic, efficient waste handling with touchless lid operation, fill-level monitoring, and autonomous navigation via line-following sensors. A servo-driven mechanism enables automatic emptying, while an ESP32 controls functions and displays status on an LCD or app. Combining automation, mobility, and intelligence, it offers a modern, sustainable solution to today’s waste management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9738932" y="-4344446"/>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53735" y="6692589"/>
            <a:ext cx="9487946" cy="9487946"/>
          </a:xfrm>
          <a:custGeom>
            <a:avLst/>
            <a:gdLst/>
            <a:ahLst/>
            <a:cxnLst/>
            <a:rect l="l" t="t" r="r" b="b"/>
            <a:pathLst>
              <a:path w="9487946" h="9487946">
                <a:moveTo>
                  <a:pt x="0" y="0"/>
                </a:moveTo>
                <a:lnTo>
                  <a:pt x="9487945" y="0"/>
                </a:lnTo>
                <a:lnTo>
                  <a:pt x="9487945"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829854" y="-4805895"/>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3160472" y="427730"/>
            <a:ext cx="11586525" cy="1078115"/>
          </a:xfrm>
          <a:prstGeom prst="rect">
            <a:avLst/>
          </a:prstGeom>
        </p:spPr>
        <p:txBody>
          <a:bodyPr lIns="0" tIns="0" rIns="0" bIns="0" rtlCol="0" anchor="t">
            <a:spAutoFit/>
          </a:bodyPr>
          <a:lstStyle/>
          <a:p>
            <a:pPr marL="0" lvl="0" indent="0" algn="l">
              <a:lnSpc>
                <a:spcPts val="8826"/>
              </a:lnSpc>
              <a:spcBef>
                <a:spcPct val="0"/>
              </a:spcBef>
            </a:pPr>
            <a:r>
              <a:rPr lang="en-US" sz="6304" spc="630">
                <a:solidFill>
                  <a:srgbClr val="525250"/>
                </a:solidFill>
                <a:latin typeface="Montserrat"/>
                <a:ea typeface="Montserrat"/>
                <a:cs typeface="Montserrat"/>
                <a:sym typeface="Montserrat"/>
              </a:rPr>
              <a:t>TECHNICAL APPROACH</a:t>
            </a:r>
            <a:r>
              <a:rPr lang="en-US" sz="6304" u="none" strike="noStrike" spc="630">
                <a:solidFill>
                  <a:srgbClr val="525250"/>
                </a:solidFill>
                <a:latin typeface="Montserrat"/>
                <a:ea typeface="Montserrat"/>
                <a:cs typeface="Montserrat"/>
                <a:sym typeface="Montserrat"/>
              </a:rPr>
              <a:t> </a:t>
            </a:r>
          </a:p>
        </p:txBody>
      </p:sp>
      <p:grpSp>
        <p:nvGrpSpPr>
          <p:cNvPr id="6" name="Group 6"/>
          <p:cNvGrpSpPr/>
          <p:nvPr/>
        </p:nvGrpSpPr>
        <p:grpSpPr>
          <a:xfrm>
            <a:off x="1028700" y="2238123"/>
            <a:ext cx="16230600" cy="6317029"/>
            <a:chOff x="0" y="0"/>
            <a:chExt cx="4274726" cy="1663744"/>
          </a:xfrm>
        </p:grpSpPr>
        <p:sp>
          <p:nvSpPr>
            <p:cNvPr id="7" name="Freeform 7"/>
            <p:cNvSpPr/>
            <p:nvPr/>
          </p:nvSpPr>
          <p:spPr>
            <a:xfrm>
              <a:off x="0" y="0"/>
              <a:ext cx="4274726" cy="1663744"/>
            </a:xfrm>
            <a:custGeom>
              <a:avLst/>
              <a:gdLst/>
              <a:ahLst/>
              <a:cxnLst/>
              <a:rect l="l" t="t" r="r" b="b"/>
              <a:pathLst>
                <a:path w="4274726" h="1663744">
                  <a:moveTo>
                    <a:pt x="0" y="0"/>
                  </a:moveTo>
                  <a:lnTo>
                    <a:pt x="4274726" y="0"/>
                  </a:lnTo>
                  <a:lnTo>
                    <a:pt x="4274726" y="1663744"/>
                  </a:lnTo>
                  <a:lnTo>
                    <a:pt x="0" y="1663744"/>
                  </a:lnTo>
                  <a:close/>
                </a:path>
              </a:pathLst>
            </a:custGeom>
            <a:solidFill>
              <a:srgbClr val="F0EEE2"/>
            </a:solidFill>
            <a:ln cap="sq">
              <a:noFill/>
              <a:prstDash val="solid"/>
              <a:miter/>
            </a:ln>
          </p:spPr>
        </p:sp>
        <p:sp>
          <p:nvSpPr>
            <p:cNvPr id="8" name="TextBox 8"/>
            <p:cNvSpPr txBox="1"/>
            <p:nvPr/>
          </p:nvSpPr>
          <p:spPr>
            <a:xfrm>
              <a:off x="0" y="-47625"/>
              <a:ext cx="4274726" cy="1711369"/>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9" name="TextBox 9"/>
          <p:cNvSpPr txBox="1"/>
          <p:nvPr/>
        </p:nvSpPr>
        <p:spPr>
          <a:xfrm>
            <a:off x="1831127" y="3504155"/>
            <a:ext cx="14625747" cy="3368226"/>
          </a:xfrm>
          <a:prstGeom prst="rect">
            <a:avLst/>
          </a:prstGeom>
        </p:spPr>
        <p:txBody>
          <a:bodyPr lIns="0" tIns="0" rIns="0" bIns="0" rtlCol="0" anchor="t">
            <a:spAutoFit/>
          </a:bodyPr>
          <a:lstStyle/>
          <a:p>
            <a:pPr algn="l">
              <a:lnSpc>
                <a:spcPts val="5239"/>
              </a:lnSpc>
              <a:spcBef>
                <a:spcPct val="0"/>
              </a:spcBef>
            </a:pPr>
            <a:r>
              <a:rPr lang="en-US" sz="3742" b="1" spc="490">
                <a:solidFill>
                  <a:srgbClr val="525250"/>
                </a:solidFill>
                <a:latin typeface="Poppins Bold"/>
                <a:ea typeface="Poppins Bold"/>
                <a:cs typeface="Poppins Bold"/>
                <a:sym typeface="Poppins Bold"/>
              </a:rPr>
              <a:t>TOOLS &amp; COMPONENTS</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CONTROLLER: ESP32</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SENSORS: IR (LID + NAVIGATION), ULTRASONIC (FILL LEVEL)</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ACTUATORS: SERVO MOTORS (LID + TILTING), DC MOTORS (MOBILITY)</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POWER: LI-ION BATTERY WITH REGULATOR</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OUTPUT: LCD / MOBILE APP</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SOFTWARE: ARDUINO IDE (C/C++), IOT VIA BLYNK/MQTT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9738932" y="-4344446"/>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53735" y="6692589"/>
            <a:ext cx="9487946" cy="9487946"/>
          </a:xfrm>
          <a:custGeom>
            <a:avLst/>
            <a:gdLst/>
            <a:ahLst/>
            <a:cxnLst/>
            <a:rect l="l" t="t" r="r" b="b"/>
            <a:pathLst>
              <a:path w="9487946" h="9487946">
                <a:moveTo>
                  <a:pt x="0" y="0"/>
                </a:moveTo>
                <a:lnTo>
                  <a:pt x="9487945" y="0"/>
                </a:lnTo>
                <a:lnTo>
                  <a:pt x="9487945"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829854" y="-4805895"/>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3160472" y="427730"/>
            <a:ext cx="11586525" cy="1078115"/>
          </a:xfrm>
          <a:prstGeom prst="rect">
            <a:avLst/>
          </a:prstGeom>
        </p:spPr>
        <p:txBody>
          <a:bodyPr lIns="0" tIns="0" rIns="0" bIns="0" rtlCol="0" anchor="t">
            <a:spAutoFit/>
          </a:bodyPr>
          <a:lstStyle/>
          <a:p>
            <a:pPr marL="0" lvl="0" indent="0" algn="l">
              <a:lnSpc>
                <a:spcPts val="8826"/>
              </a:lnSpc>
              <a:spcBef>
                <a:spcPct val="0"/>
              </a:spcBef>
            </a:pPr>
            <a:r>
              <a:rPr lang="en-US" sz="6304" spc="630">
                <a:solidFill>
                  <a:srgbClr val="525250"/>
                </a:solidFill>
                <a:latin typeface="Montserrat"/>
                <a:ea typeface="Montserrat"/>
                <a:cs typeface="Montserrat"/>
                <a:sym typeface="Montserrat"/>
              </a:rPr>
              <a:t>TECHNICAL APPROACH</a:t>
            </a:r>
            <a:r>
              <a:rPr lang="en-US" sz="6304" u="none" strike="noStrike" spc="630">
                <a:solidFill>
                  <a:srgbClr val="525250"/>
                </a:solidFill>
                <a:latin typeface="Montserrat"/>
                <a:ea typeface="Montserrat"/>
                <a:cs typeface="Montserrat"/>
                <a:sym typeface="Montserrat"/>
              </a:rPr>
              <a:t> </a:t>
            </a:r>
          </a:p>
        </p:txBody>
      </p:sp>
      <p:grpSp>
        <p:nvGrpSpPr>
          <p:cNvPr id="6" name="Group 6"/>
          <p:cNvGrpSpPr/>
          <p:nvPr/>
        </p:nvGrpSpPr>
        <p:grpSpPr>
          <a:xfrm>
            <a:off x="1028700" y="2238123"/>
            <a:ext cx="16230600" cy="6317029"/>
            <a:chOff x="0" y="0"/>
            <a:chExt cx="4274726" cy="1663744"/>
          </a:xfrm>
        </p:grpSpPr>
        <p:sp>
          <p:nvSpPr>
            <p:cNvPr id="7" name="Freeform 7"/>
            <p:cNvSpPr/>
            <p:nvPr/>
          </p:nvSpPr>
          <p:spPr>
            <a:xfrm>
              <a:off x="0" y="0"/>
              <a:ext cx="4274726" cy="1663744"/>
            </a:xfrm>
            <a:custGeom>
              <a:avLst/>
              <a:gdLst/>
              <a:ahLst/>
              <a:cxnLst/>
              <a:rect l="l" t="t" r="r" b="b"/>
              <a:pathLst>
                <a:path w="4274726" h="1663744">
                  <a:moveTo>
                    <a:pt x="0" y="0"/>
                  </a:moveTo>
                  <a:lnTo>
                    <a:pt x="4274726" y="0"/>
                  </a:lnTo>
                  <a:lnTo>
                    <a:pt x="4274726" y="1663744"/>
                  </a:lnTo>
                  <a:lnTo>
                    <a:pt x="0" y="1663744"/>
                  </a:lnTo>
                  <a:close/>
                </a:path>
              </a:pathLst>
            </a:custGeom>
            <a:solidFill>
              <a:srgbClr val="F0EEE2"/>
            </a:solidFill>
            <a:ln cap="sq">
              <a:noFill/>
              <a:prstDash val="solid"/>
              <a:miter/>
            </a:ln>
          </p:spPr>
        </p:sp>
        <p:sp>
          <p:nvSpPr>
            <p:cNvPr id="8" name="TextBox 8"/>
            <p:cNvSpPr txBox="1"/>
            <p:nvPr/>
          </p:nvSpPr>
          <p:spPr>
            <a:xfrm>
              <a:off x="0" y="-47625"/>
              <a:ext cx="4274726" cy="1711369"/>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9" name="TextBox 9"/>
          <p:cNvSpPr txBox="1"/>
          <p:nvPr/>
        </p:nvSpPr>
        <p:spPr>
          <a:xfrm>
            <a:off x="1831127" y="3280317"/>
            <a:ext cx="14625747" cy="3815901"/>
          </a:xfrm>
          <a:prstGeom prst="rect">
            <a:avLst/>
          </a:prstGeom>
        </p:spPr>
        <p:txBody>
          <a:bodyPr lIns="0" tIns="0" rIns="0" bIns="0" rtlCol="0" anchor="t">
            <a:spAutoFit/>
          </a:bodyPr>
          <a:lstStyle/>
          <a:p>
            <a:pPr algn="l">
              <a:lnSpc>
                <a:spcPts val="5239"/>
              </a:lnSpc>
            </a:pPr>
            <a:r>
              <a:rPr lang="en-US" sz="3742" b="1" spc="490">
                <a:solidFill>
                  <a:srgbClr val="525250"/>
                </a:solidFill>
                <a:latin typeface="Poppins Bold"/>
                <a:ea typeface="Poppins Bold"/>
                <a:cs typeface="Poppins Bold"/>
                <a:sym typeface="Poppins Bold"/>
              </a:rPr>
              <a:t>WORKFLOW</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IR sensor detects hand → Servo opens lid (touchless).</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Ultrasonic sensor monitors waste fill level.</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IR floor sensors guide line-following navigation.</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Servo tilts bin to empty waste, then resets.</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Bin docks for recharge/maintenance.</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Status displayed on LCD/app.</a:t>
            </a:r>
          </a:p>
          <a:p>
            <a:pPr algn="l">
              <a:lnSpc>
                <a:spcPts val="3559"/>
              </a:lnSpc>
            </a:pPr>
            <a:endParaRPr lang="en-US" sz="2542" spc="333">
              <a:solidFill>
                <a:srgbClr val="525250"/>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9738932" y="-4344446"/>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53735" y="6692589"/>
            <a:ext cx="9487946" cy="9487946"/>
          </a:xfrm>
          <a:custGeom>
            <a:avLst/>
            <a:gdLst/>
            <a:ahLst/>
            <a:cxnLst/>
            <a:rect l="l" t="t" r="r" b="b"/>
            <a:pathLst>
              <a:path w="9487946" h="9487946">
                <a:moveTo>
                  <a:pt x="0" y="0"/>
                </a:moveTo>
                <a:lnTo>
                  <a:pt x="9487945" y="0"/>
                </a:lnTo>
                <a:lnTo>
                  <a:pt x="9487945"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829854" y="-4805895"/>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grpSp>
        <p:nvGrpSpPr>
          <p:cNvPr id="5" name="Group 5"/>
          <p:cNvGrpSpPr/>
          <p:nvPr/>
        </p:nvGrpSpPr>
        <p:grpSpPr>
          <a:xfrm>
            <a:off x="1628554" y="3278656"/>
            <a:ext cx="8710232" cy="1864844"/>
            <a:chOff x="0" y="0"/>
            <a:chExt cx="2294053" cy="491152"/>
          </a:xfrm>
        </p:grpSpPr>
        <p:sp>
          <p:nvSpPr>
            <p:cNvPr id="6" name="Freeform 6"/>
            <p:cNvSpPr/>
            <p:nvPr/>
          </p:nvSpPr>
          <p:spPr>
            <a:xfrm>
              <a:off x="0" y="0"/>
              <a:ext cx="2294053" cy="491152"/>
            </a:xfrm>
            <a:custGeom>
              <a:avLst/>
              <a:gdLst/>
              <a:ahLst/>
              <a:cxnLst/>
              <a:rect l="l" t="t" r="r" b="b"/>
              <a:pathLst>
                <a:path w="2294053" h="491152">
                  <a:moveTo>
                    <a:pt x="0" y="0"/>
                  </a:moveTo>
                  <a:lnTo>
                    <a:pt x="2294053" y="0"/>
                  </a:lnTo>
                  <a:lnTo>
                    <a:pt x="2294053" y="491152"/>
                  </a:lnTo>
                  <a:lnTo>
                    <a:pt x="0" y="491152"/>
                  </a:lnTo>
                  <a:close/>
                </a:path>
              </a:pathLst>
            </a:custGeom>
            <a:solidFill>
              <a:srgbClr val="F0EEE2"/>
            </a:solidFill>
            <a:ln cap="sq">
              <a:noFill/>
              <a:prstDash val="solid"/>
              <a:miter/>
            </a:ln>
          </p:spPr>
        </p:sp>
        <p:sp>
          <p:nvSpPr>
            <p:cNvPr id="7" name="TextBox 7"/>
            <p:cNvSpPr txBox="1"/>
            <p:nvPr/>
          </p:nvSpPr>
          <p:spPr>
            <a:xfrm>
              <a:off x="0" y="-47625"/>
              <a:ext cx="2294053" cy="538777"/>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8" name="Freeform 8"/>
          <p:cNvSpPr/>
          <p:nvPr/>
        </p:nvSpPr>
        <p:spPr>
          <a:xfrm>
            <a:off x="11814962" y="1994298"/>
            <a:ext cx="5335886" cy="7762742"/>
          </a:xfrm>
          <a:custGeom>
            <a:avLst/>
            <a:gdLst/>
            <a:ahLst/>
            <a:cxnLst/>
            <a:rect l="l" t="t" r="r" b="b"/>
            <a:pathLst>
              <a:path w="5335886" h="7762742">
                <a:moveTo>
                  <a:pt x="0" y="0"/>
                </a:moveTo>
                <a:lnTo>
                  <a:pt x="5335886" y="0"/>
                </a:lnTo>
                <a:lnTo>
                  <a:pt x="5335886" y="7762743"/>
                </a:lnTo>
                <a:lnTo>
                  <a:pt x="0" y="7762743"/>
                </a:lnTo>
                <a:lnTo>
                  <a:pt x="0" y="0"/>
                </a:lnTo>
                <a:close/>
              </a:path>
            </a:pathLst>
          </a:custGeom>
          <a:blipFill>
            <a:blip r:embed="rId6"/>
            <a:stretch>
              <a:fillRect l="-3243" t="-5612" r="-5540" b="-6620"/>
            </a:stretch>
          </a:blipFill>
        </p:spPr>
      </p:sp>
      <p:sp>
        <p:nvSpPr>
          <p:cNvPr id="9" name="TextBox 9"/>
          <p:cNvSpPr txBox="1"/>
          <p:nvPr/>
        </p:nvSpPr>
        <p:spPr>
          <a:xfrm>
            <a:off x="3160472" y="427730"/>
            <a:ext cx="11586525" cy="1078115"/>
          </a:xfrm>
          <a:prstGeom prst="rect">
            <a:avLst/>
          </a:prstGeom>
        </p:spPr>
        <p:txBody>
          <a:bodyPr lIns="0" tIns="0" rIns="0" bIns="0" rtlCol="0" anchor="t">
            <a:spAutoFit/>
          </a:bodyPr>
          <a:lstStyle/>
          <a:p>
            <a:pPr marL="0" lvl="0" indent="0" algn="l">
              <a:lnSpc>
                <a:spcPts val="8826"/>
              </a:lnSpc>
              <a:spcBef>
                <a:spcPct val="0"/>
              </a:spcBef>
            </a:pPr>
            <a:r>
              <a:rPr lang="en-US" sz="6304" spc="630">
                <a:solidFill>
                  <a:srgbClr val="525250"/>
                </a:solidFill>
                <a:latin typeface="Montserrat"/>
                <a:ea typeface="Montserrat"/>
                <a:cs typeface="Montserrat"/>
                <a:sym typeface="Montserrat"/>
              </a:rPr>
              <a:t>TECHNICAL APPROACH</a:t>
            </a:r>
            <a:r>
              <a:rPr lang="en-US" sz="6304" u="none" strike="noStrike" spc="630">
                <a:solidFill>
                  <a:srgbClr val="525250"/>
                </a:solidFill>
                <a:latin typeface="Montserrat"/>
                <a:ea typeface="Montserrat"/>
                <a:cs typeface="Montserrat"/>
                <a:sym typeface="Montserrat"/>
              </a:rPr>
              <a:t> </a:t>
            </a:r>
          </a:p>
        </p:txBody>
      </p:sp>
      <p:sp>
        <p:nvSpPr>
          <p:cNvPr id="10" name="TextBox 10"/>
          <p:cNvSpPr txBox="1"/>
          <p:nvPr/>
        </p:nvSpPr>
        <p:spPr>
          <a:xfrm>
            <a:off x="2228408" y="3824938"/>
            <a:ext cx="7510524" cy="667504"/>
          </a:xfrm>
          <a:prstGeom prst="rect">
            <a:avLst/>
          </a:prstGeom>
        </p:spPr>
        <p:txBody>
          <a:bodyPr lIns="0" tIns="0" rIns="0" bIns="0" rtlCol="0" anchor="t">
            <a:spAutoFit/>
          </a:bodyPr>
          <a:lstStyle/>
          <a:p>
            <a:pPr algn="l">
              <a:lnSpc>
                <a:spcPts val="5245"/>
              </a:lnSpc>
            </a:pPr>
            <a:r>
              <a:rPr lang="en-US" sz="3746" b="1" spc="490">
                <a:solidFill>
                  <a:srgbClr val="525250"/>
                </a:solidFill>
                <a:latin typeface="Poppins Bold"/>
                <a:ea typeface="Poppins Bold"/>
                <a:cs typeface="Poppins Bold"/>
                <a:sym typeface="Poppins Bold"/>
              </a:rPr>
              <a:t>ARCHITECTURE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9738932" y="-4344446"/>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53735" y="6692589"/>
            <a:ext cx="9487946" cy="9487946"/>
          </a:xfrm>
          <a:custGeom>
            <a:avLst/>
            <a:gdLst/>
            <a:ahLst/>
            <a:cxnLst/>
            <a:rect l="l" t="t" r="r" b="b"/>
            <a:pathLst>
              <a:path w="9487946" h="9487946">
                <a:moveTo>
                  <a:pt x="0" y="0"/>
                </a:moveTo>
                <a:lnTo>
                  <a:pt x="9487945" y="0"/>
                </a:lnTo>
                <a:lnTo>
                  <a:pt x="9487945"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7829854" y="-4805895"/>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3160472" y="427730"/>
            <a:ext cx="11586525" cy="1078115"/>
          </a:xfrm>
          <a:prstGeom prst="rect">
            <a:avLst/>
          </a:prstGeom>
        </p:spPr>
        <p:txBody>
          <a:bodyPr lIns="0" tIns="0" rIns="0" bIns="0" rtlCol="0" anchor="t">
            <a:spAutoFit/>
          </a:bodyPr>
          <a:lstStyle/>
          <a:p>
            <a:pPr marL="0" lvl="0" indent="0" algn="l">
              <a:lnSpc>
                <a:spcPts val="8826"/>
              </a:lnSpc>
              <a:spcBef>
                <a:spcPct val="0"/>
              </a:spcBef>
            </a:pPr>
            <a:r>
              <a:rPr lang="en-US" sz="6304" spc="630">
                <a:solidFill>
                  <a:srgbClr val="525250"/>
                </a:solidFill>
                <a:latin typeface="Montserrat"/>
                <a:ea typeface="Montserrat"/>
                <a:cs typeface="Montserrat"/>
                <a:sym typeface="Montserrat"/>
              </a:rPr>
              <a:t>TECHNICAL APPROACH</a:t>
            </a:r>
            <a:r>
              <a:rPr lang="en-US" sz="6304" u="none" strike="noStrike" spc="630">
                <a:solidFill>
                  <a:srgbClr val="525250"/>
                </a:solidFill>
                <a:latin typeface="Montserrat"/>
                <a:ea typeface="Montserrat"/>
                <a:cs typeface="Montserrat"/>
                <a:sym typeface="Montserrat"/>
              </a:rPr>
              <a:t> </a:t>
            </a:r>
          </a:p>
        </p:txBody>
      </p:sp>
      <p:grpSp>
        <p:nvGrpSpPr>
          <p:cNvPr id="6" name="Group 6"/>
          <p:cNvGrpSpPr/>
          <p:nvPr/>
        </p:nvGrpSpPr>
        <p:grpSpPr>
          <a:xfrm>
            <a:off x="1028700" y="2238123"/>
            <a:ext cx="16230600" cy="6317029"/>
            <a:chOff x="0" y="0"/>
            <a:chExt cx="4274726" cy="1663744"/>
          </a:xfrm>
        </p:grpSpPr>
        <p:sp>
          <p:nvSpPr>
            <p:cNvPr id="7" name="Freeform 7"/>
            <p:cNvSpPr/>
            <p:nvPr/>
          </p:nvSpPr>
          <p:spPr>
            <a:xfrm>
              <a:off x="0" y="0"/>
              <a:ext cx="4274726" cy="1663744"/>
            </a:xfrm>
            <a:custGeom>
              <a:avLst/>
              <a:gdLst/>
              <a:ahLst/>
              <a:cxnLst/>
              <a:rect l="l" t="t" r="r" b="b"/>
              <a:pathLst>
                <a:path w="4274726" h="1663744">
                  <a:moveTo>
                    <a:pt x="0" y="0"/>
                  </a:moveTo>
                  <a:lnTo>
                    <a:pt x="4274726" y="0"/>
                  </a:lnTo>
                  <a:lnTo>
                    <a:pt x="4274726" y="1663744"/>
                  </a:lnTo>
                  <a:lnTo>
                    <a:pt x="0" y="1663744"/>
                  </a:lnTo>
                  <a:close/>
                </a:path>
              </a:pathLst>
            </a:custGeom>
            <a:solidFill>
              <a:srgbClr val="F0EEE2"/>
            </a:solidFill>
            <a:ln cap="sq">
              <a:noFill/>
              <a:prstDash val="solid"/>
              <a:miter/>
            </a:ln>
          </p:spPr>
        </p:sp>
        <p:sp>
          <p:nvSpPr>
            <p:cNvPr id="8" name="TextBox 8"/>
            <p:cNvSpPr txBox="1"/>
            <p:nvPr/>
          </p:nvSpPr>
          <p:spPr>
            <a:xfrm>
              <a:off x="0" y="-47625"/>
              <a:ext cx="4274726" cy="1711369"/>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9" name="TextBox 9"/>
          <p:cNvSpPr txBox="1"/>
          <p:nvPr/>
        </p:nvSpPr>
        <p:spPr>
          <a:xfrm>
            <a:off x="1831127" y="3854674"/>
            <a:ext cx="14625747" cy="2472876"/>
          </a:xfrm>
          <a:prstGeom prst="rect">
            <a:avLst/>
          </a:prstGeom>
        </p:spPr>
        <p:txBody>
          <a:bodyPr lIns="0" tIns="0" rIns="0" bIns="0" rtlCol="0" anchor="t">
            <a:spAutoFit/>
          </a:bodyPr>
          <a:lstStyle/>
          <a:p>
            <a:pPr algn="l">
              <a:lnSpc>
                <a:spcPts val="5239"/>
              </a:lnSpc>
            </a:pPr>
            <a:r>
              <a:rPr lang="en-US" sz="3742" b="1" spc="490">
                <a:solidFill>
                  <a:srgbClr val="525250"/>
                </a:solidFill>
                <a:latin typeface="Poppins Bold"/>
                <a:ea typeface="Poppins Bold"/>
                <a:cs typeface="Poppins Bold"/>
                <a:sym typeface="Poppins Bold"/>
              </a:rPr>
              <a:t>IMPLEMENTATION</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HARDWARE: ESP32, HC-SR04, IR SENSORS, SERVO/DC MOTORS, L298N DRIVER, LI-ION BATTERY, LCD.</a:t>
            </a:r>
          </a:p>
          <a:p>
            <a:pPr marL="548965" lvl="1" indent="-274482" algn="l">
              <a:lnSpc>
                <a:spcPts val="3559"/>
              </a:lnSpc>
              <a:buFont typeface="Arial"/>
              <a:buChar char="•"/>
            </a:pPr>
            <a:r>
              <a:rPr lang="en-US" sz="2542" spc="333">
                <a:solidFill>
                  <a:srgbClr val="525250"/>
                </a:solidFill>
                <a:latin typeface="Poppins"/>
                <a:ea typeface="Poppins"/>
                <a:cs typeface="Poppins"/>
                <a:sym typeface="Poppins"/>
              </a:rPr>
              <a:t>SOFTWARE: ARDUINO IDE (C/C++), IOT DASHBOARD (BLYNK/MQTT).</a:t>
            </a:r>
          </a:p>
          <a:p>
            <a:pPr algn="l">
              <a:lnSpc>
                <a:spcPts val="3559"/>
              </a:lnSpc>
            </a:pPr>
            <a:endParaRPr lang="en-US" sz="2542" spc="333">
              <a:solidFill>
                <a:srgbClr val="52525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7348238" y="-6044435"/>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793224" y="-2334948"/>
            <a:ext cx="3733038" cy="4669897"/>
            <a:chOff x="0" y="0"/>
            <a:chExt cx="983187" cy="1229932"/>
          </a:xfrm>
        </p:grpSpPr>
        <p:sp>
          <p:nvSpPr>
            <p:cNvPr id="4" name="Freeform 4"/>
            <p:cNvSpPr/>
            <p:nvPr/>
          </p:nvSpPr>
          <p:spPr>
            <a:xfrm>
              <a:off x="0" y="0"/>
              <a:ext cx="983187" cy="1229932"/>
            </a:xfrm>
            <a:custGeom>
              <a:avLst/>
              <a:gdLst/>
              <a:ahLst/>
              <a:cxnLst/>
              <a:rect l="l" t="t" r="r" b="b"/>
              <a:pathLst>
                <a:path w="983187" h="1229932">
                  <a:moveTo>
                    <a:pt x="0" y="0"/>
                  </a:moveTo>
                  <a:lnTo>
                    <a:pt x="983187" y="0"/>
                  </a:lnTo>
                  <a:lnTo>
                    <a:pt x="983187" y="1229932"/>
                  </a:lnTo>
                  <a:lnTo>
                    <a:pt x="0" y="1229932"/>
                  </a:lnTo>
                  <a:close/>
                </a:path>
              </a:pathLst>
            </a:custGeom>
            <a:solidFill>
              <a:srgbClr val="F0EEE2"/>
            </a:solidFill>
            <a:ln cap="sq">
              <a:noFill/>
              <a:prstDash val="solid"/>
              <a:miter/>
            </a:ln>
          </p:spPr>
        </p:sp>
        <p:sp>
          <p:nvSpPr>
            <p:cNvPr id="5" name="TextBox 5"/>
            <p:cNvSpPr txBox="1"/>
            <p:nvPr/>
          </p:nvSpPr>
          <p:spPr>
            <a:xfrm>
              <a:off x="0" y="-47625"/>
              <a:ext cx="983187" cy="1277557"/>
            </a:xfrm>
            <a:prstGeom prst="rect">
              <a:avLst/>
            </a:prstGeom>
          </p:spPr>
          <p:txBody>
            <a:bodyPr lIns="50800" tIns="50800" rIns="50800" bIns="50800" rtlCol="0" anchor="ctr"/>
            <a:lstStyle/>
            <a:p>
              <a:pPr marL="0" lvl="0" indent="0" algn="ctr">
                <a:lnSpc>
                  <a:spcPts val="1959"/>
                </a:lnSpc>
                <a:spcBef>
                  <a:spcPct val="0"/>
                </a:spcBef>
              </a:pPr>
              <a:endParaRPr/>
            </a:p>
          </p:txBody>
        </p:sp>
      </p:grpSp>
      <p:grpSp>
        <p:nvGrpSpPr>
          <p:cNvPr id="6" name="Group 6"/>
          <p:cNvGrpSpPr/>
          <p:nvPr/>
        </p:nvGrpSpPr>
        <p:grpSpPr>
          <a:xfrm>
            <a:off x="13526262" y="7189755"/>
            <a:ext cx="5845302" cy="3289127"/>
            <a:chOff x="0" y="0"/>
            <a:chExt cx="1539503" cy="866272"/>
          </a:xfrm>
        </p:grpSpPr>
        <p:sp>
          <p:nvSpPr>
            <p:cNvPr id="7" name="Freeform 7"/>
            <p:cNvSpPr/>
            <p:nvPr/>
          </p:nvSpPr>
          <p:spPr>
            <a:xfrm>
              <a:off x="0" y="0"/>
              <a:ext cx="1539503" cy="866272"/>
            </a:xfrm>
            <a:custGeom>
              <a:avLst/>
              <a:gdLst/>
              <a:ahLst/>
              <a:cxnLst/>
              <a:rect l="l" t="t" r="r" b="b"/>
              <a:pathLst>
                <a:path w="1539503" h="866272">
                  <a:moveTo>
                    <a:pt x="0" y="0"/>
                  </a:moveTo>
                  <a:lnTo>
                    <a:pt x="1539503" y="0"/>
                  </a:lnTo>
                  <a:lnTo>
                    <a:pt x="1539503" y="866272"/>
                  </a:lnTo>
                  <a:lnTo>
                    <a:pt x="0" y="866272"/>
                  </a:lnTo>
                  <a:close/>
                </a:path>
              </a:pathLst>
            </a:custGeom>
            <a:solidFill>
              <a:srgbClr val="F0EEE2"/>
            </a:solidFill>
            <a:ln cap="sq">
              <a:noFill/>
              <a:prstDash val="solid"/>
              <a:miter/>
            </a:ln>
          </p:spPr>
        </p:sp>
        <p:sp>
          <p:nvSpPr>
            <p:cNvPr id="8" name="TextBox 8"/>
            <p:cNvSpPr txBox="1"/>
            <p:nvPr/>
          </p:nvSpPr>
          <p:spPr>
            <a:xfrm>
              <a:off x="0" y="-47625"/>
              <a:ext cx="1539503" cy="913897"/>
            </a:xfrm>
            <a:prstGeom prst="rect">
              <a:avLst/>
            </a:prstGeom>
          </p:spPr>
          <p:txBody>
            <a:bodyPr lIns="50800" tIns="50800" rIns="50800" bIns="50800" rtlCol="0" anchor="ctr"/>
            <a:lstStyle/>
            <a:p>
              <a:pPr marL="0" lvl="0" indent="0" algn="ctr">
                <a:lnSpc>
                  <a:spcPts val="1959"/>
                </a:lnSpc>
                <a:spcBef>
                  <a:spcPct val="0"/>
                </a:spcBef>
              </a:pPr>
              <a:endParaRPr/>
            </a:p>
          </p:txBody>
        </p:sp>
      </p:grpSp>
      <p:sp>
        <p:nvSpPr>
          <p:cNvPr id="9" name="Freeform 9"/>
          <p:cNvSpPr/>
          <p:nvPr/>
        </p:nvSpPr>
        <p:spPr>
          <a:xfrm>
            <a:off x="-6096000" y="6225920"/>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81860" y="3194137"/>
            <a:ext cx="16837393" cy="5640181"/>
            <a:chOff x="0" y="0"/>
            <a:chExt cx="4434540" cy="1485480"/>
          </a:xfrm>
        </p:grpSpPr>
        <p:sp>
          <p:nvSpPr>
            <p:cNvPr id="11" name="Freeform 11"/>
            <p:cNvSpPr/>
            <p:nvPr/>
          </p:nvSpPr>
          <p:spPr>
            <a:xfrm>
              <a:off x="0" y="0"/>
              <a:ext cx="4434540" cy="1485480"/>
            </a:xfrm>
            <a:custGeom>
              <a:avLst/>
              <a:gdLst/>
              <a:ahLst/>
              <a:cxnLst/>
              <a:rect l="l" t="t" r="r" b="b"/>
              <a:pathLst>
                <a:path w="4434540" h="1485480">
                  <a:moveTo>
                    <a:pt x="0" y="0"/>
                  </a:moveTo>
                  <a:lnTo>
                    <a:pt x="4434540" y="0"/>
                  </a:lnTo>
                  <a:lnTo>
                    <a:pt x="4434540" y="1485480"/>
                  </a:lnTo>
                  <a:lnTo>
                    <a:pt x="0" y="1485480"/>
                  </a:lnTo>
                  <a:close/>
                </a:path>
              </a:pathLst>
            </a:custGeom>
            <a:solidFill>
              <a:srgbClr val="F0EEE2"/>
            </a:solidFill>
            <a:ln cap="sq">
              <a:noFill/>
              <a:prstDash val="solid"/>
              <a:miter/>
            </a:ln>
          </p:spPr>
        </p:sp>
        <p:sp>
          <p:nvSpPr>
            <p:cNvPr id="12" name="TextBox 12"/>
            <p:cNvSpPr txBox="1"/>
            <p:nvPr/>
          </p:nvSpPr>
          <p:spPr>
            <a:xfrm>
              <a:off x="0" y="-76200"/>
              <a:ext cx="4434540" cy="1561680"/>
            </a:xfrm>
            <a:prstGeom prst="rect">
              <a:avLst/>
            </a:prstGeom>
          </p:spPr>
          <p:txBody>
            <a:bodyPr lIns="50800" tIns="50800" rIns="50800" bIns="50800" rtlCol="0" anchor="ctr"/>
            <a:lstStyle/>
            <a:p>
              <a:pPr algn="just">
                <a:lnSpc>
                  <a:spcPts val="3556"/>
                </a:lnSpc>
              </a:pPr>
              <a:r>
                <a:rPr lang="en-US" sz="2540" b="1" u="sng" spc="332">
                  <a:solidFill>
                    <a:srgbClr val="000000"/>
                  </a:solidFill>
                  <a:latin typeface="Poppins Bold"/>
                  <a:ea typeface="Poppins Bold"/>
                  <a:cs typeface="Poppins Bold"/>
                  <a:sym typeface="Poppins Bold"/>
                </a:rPr>
                <a:t>WHO BENEFITS?</a:t>
              </a:r>
            </a:p>
            <a:p>
              <a:pPr marL="548387" lvl="1" indent="-274193" algn="just">
                <a:lnSpc>
                  <a:spcPts val="3556"/>
                </a:lnSpc>
                <a:buFont typeface="Arial"/>
                <a:buChar char="•"/>
              </a:pPr>
              <a:r>
                <a:rPr lang="en-US" sz="2540" b="1" spc="332">
                  <a:solidFill>
                    <a:srgbClr val="000000"/>
                  </a:solidFill>
                  <a:latin typeface="Poppins Bold"/>
                  <a:ea typeface="Poppins Bold"/>
                  <a:cs typeface="Poppins Bold"/>
                  <a:sym typeface="Poppins Bold"/>
                </a:rPr>
                <a:t>HOUSEHOLDS &amp; APARTMENTS</a:t>
              </a:r>
              <a:r>
                <a:rPr lang="en-US" sz="2540" spc="332">
                  <a:solidFill>
                    <a:srgbClr val="000000"/>
                  </a:solidFill>
                  <a:latin typeface="Poppins"/>
                  <a:ea typeface="Poppins"/>
                  <a:cs typeface="Poppins"/>
                  <a:sym typeface="Poppins"/>
                </a:rPr>
                <a:t>: HYGIENIC, TOUCHLESS DISPOSAL</a:t>
              </a:r>
            </a:p>
            <a:p>
              <a:pPr marL="548387" lvl="1" indent="-274193" algn="just">
                <a:lnSpc>
                  <a:spcPts val="3556"/>
                </a:lnSpc>
                <a:buFont typeface="Arial"/>
                <a:buChar char="•"/>
              </a:pPr>
              <a:r>
                <a:rPr lang="en-US" sz="2540" b="1" spc="332">
                  <a:solidFill>
                    <a:srgbClr val="000000"/>
                  </a:solidFill>
                  <a:latin typeface="Poppins Bold"/>
                  <a:ea typeface="Poppins Bold"/>
                  <a:cs typeface="Poppins Bold"/>
                  <a:sym typeface="Poppins Bold"/>
                </a:rPr>
                <a:t>HOSPITALS &amp; PUBLIC SPACES</a:t>
              </a:r>
              <a:r>
                <a:rPr lang="en-US" sz="2540" spc="332">
                  <a:solidFill>
                    <a:srgbClr val="000000"/>
                  </a:solidFill>
                  <a:latin typeface="Poppins"/>
                  <a:ea typeface="Poppins"/>
                  <a:cs typeface="Poppins"/>
                  <a:sym typeface="Poppins"/>
                </a:rPr>
                <a:t>: REDUCED DISEASE SPREAD</a:t>
              </a:r>
            </a:p>
            <a:p>
              <a:pPr marL="548387" lvl="1" indent="-274193" algn="just">
                <a:lnSpc>
                  <a:spcPts val="3556"/>
                </a:lnSpc>
                <a:buFont typeface="Arial"/>
                <a:buChar char="•"/>
              </a:pPr>
              <a:r>
                <a:rPr lang="en-US" sz="2540" b="1" spc="332">
                  <a:solidFill>
                    <a:srgbClr val="000000"/>
                  </a:solidFill>
                  <a:latin typeface="Poppins Bold"/>
                  <a:ea typeface="Poppins Bold"/>
                  <a:cs typeface="Poppins Bold"/>
                  <a:sym typeface="Poppins Bold"/>
                </a:rPr>
                <a:t>WASTE MANAGEMENT COMPANIES</a:t>
              </a:r>
              <a:r>
                <a:rPr lang="en-US" sz="2540" spc="332">
                  <a:solidFill>
                    <a:srgbClr val="000000"/>
                  </a:solidFill>
                  <a:latin typeface="Poppins"/>
                  <a:ea typeface="Poppins"/>
                  <a:cs typeface="Poppins"/>
                  <a:sym typeface="Poppins"/>
                </a:rPr>
                <a:t>: OPTIMIZED ROUTES, COST SAVINGS</a:t>
              </a:r>
            </a:p>
            <a:p>
              <a:pPr algn="just">
                <a:lnSpc>
                  <a:spcPts val="3556"/>
                </a:lnSpc>
              </a:pPr>
              <a:endParaRPr lang="en-US" sz="2540" spc="332">
                <a:solidFill>
                  <a:srgbClr val="000000"/>
                </a:solidFill>
                <a:latin typeface="Poppins"/>
                <a:ea typeface="Poppins"/>
                <a:cs typeface="Poppins"/>
                <a:sym typeface="Poppins"/>
              </a:endParaRPr>
            </a:p>
            <a:p>
              <a:pPr algn="just">
                <a:lnSpc>
                  <a:spcPts val="3556"/>
                </a:lnSpc>
              </a:pPr>
              <a:r>
                <a:rPr lang="en-US" sz="2540" b="1" u="sng" spc="332">
                  <a:solidFill>
                    <a:srgbClr val="000000"/>
                  </a:solidFill>
                  <a:latin typeface="Poppins Bold"/>
                  <a:ea typeface="Poppins Bold"/>
                  <a:cs typeface="Poppins Bold"/>
                  <a:sym typeface="Poppins Bold"/>
                </a:rPr>
                <a:t>REAL-WORLD APPLICATIONS</a:t>
              </a:r>
            </a:p>
            <a:p>
              <a:pPr marL="548387" lvl="1" indent="-274193" algn="just">
                <a:lnSpc>
                  <a:spcPts val="3556"/>
                </a:lnSpc>
                <a:buFont typeface="Arial"/>
                <a:buChar char="•"/>
              </a:pPr>
              <a:r>
                <a:rPr lang="en-US" sz="2540" b="1" spc="332">
                  <a:solidFill>
                    <a:srgbClr val="000000"/>
                  </a:solidFill>
                  <a:latin typeface="Poppins Bold"/>
                  <a:ea typeface="Poppins Bold"/>
                  <a:cs typeface="Poppins Bold"/>
                  <a:sym typeface="Poppins Bold"/>
                </a:rPr>
                <a:t>AIRPORTS, MALLS, OFFICES:</a:t>
              </a:r>
              <a:r>
                <a:rPr lang="en-US" sz="2540" spc="332">
                  <a:solidFill>
                    <a:srgbClr val="000000"/>
                  </a:solidFill>
                  <a:latin typeface="Poppins"/>
                  <a:ea typeface="Poppins"/>
                  <a:cs typeface="Poppins"/>
                  <a:sym typeface="Poppins"/>
                </a:rPr>
                <a:t> CLEAN, LOW-MAINTENANCE BINS</a:t>
              </a:r>
            </a:p>
            <a:p>
              <a:pPr marL="548387" lvl="1" indent="-274193" algn="just">
                <a:lnSpc>
                  <a:spcPts val="3556"/>
                </a:lnSpc>
                <a:buFont typeface="Arial"/>
                <a:buChar char="•"/>
              </a:pPr>
              <a:r>
                <a:rPr lang="en-US" sz="2540" b="1" spc="332">
                  <a:solidFill>
                    <a:srgbClr val="000000"/>
                  </a:solidFill>
                  <a:latin typeface="Poppins Bold"/>
                  <a:ea typeface="Poppins Bold"/>
                  <a:cs typeface="Poppins Bold"/>
                  <a:sym typeface="Poppins Bold"/>
                </a:rPr>
                <a:t>HOSPITALS &amp; LABS:  </a:t>
              </a:r>
              <a:r>
                <a:rPr lang="en-US" sz="2540" spc="332">
                  <a:solidFill>
                    <a:srgbClr val="000000"/>
                  </a:solidFill>
                  <a:latin typeface="Poppins"/>
                  <a:ea typeface="Poppins"/>
                  <a:cs typeface="Poppins"/>
                  <a:sym typeface="Poppins"/>
                </a:rPr>
                <a:t>SAFE, CONTACTLESS DISPOSAL</a:t>
              </a:r>
            </a:p>
            <a:p>
              <a:pPr algn="just">
                <a:lnSpc>
                  <a:spcPts val="3556"/>
                </a:lnSpc>
              </a:pPr>
              <a:endParaRPr lang="en-US" sz="2540" spc="332">
                <a:solidFill>
                  <a:srgbClr val="000000"/>
                </a:solidFill>
                <a:latin typeface="Poppins"/>
                <a:ea typeface="Poppins"/>
                <a:cs typeface="Poppins"/>
                <a:sym typeface="Poppins"/>
              </a:endParaRPr>
            </a:p>
          </p:txBody>
        </p:sp>
      </p:grpSp>
      <p:sp>
        <p:nvSpPr>
          <p:cNvPr id="13" name="TextBox 13"/>
          <p:cNvSpPr txBox="1"/>
          <p:nvPr/>
        </p:nvSpPr>
        <p:spPr>
          <a:xfrm>
            <a:off x="681860" y="1256834"/>
            <a:ext cx="10461365" cy="1078115"/>
          </a:xfrm>
          <a:prstGeom prst="rect">
            <a:avLst/>
          </a:prstGeom>
        </p:spPr>
        <p:txBody>
          <a:bodyPr lIns="0" tIns="0" rIns="0" bIns="0" rtlCol="0" anchor="t">
            <a:spAutoFit/>
          </a:bodyPr>
          <a:lstStyle/>
          <a:p>
            <a:pPr marL="0" lvl="0" indent="0" algn="just">
              <a:lnSpc>
                <a:spcPts val="8826"/>
              </a:lnSpc>
              <a:spcBef>
                <a:spcPct val="0"/>
              </a:spcBef>
            </a:pPr>
            <a:r>
              <a:rPr lang="en-US" sz="6304" spc="630">
                <a:solidFill>
                  <a:srgbClr val="525250"/>
                </a:solidFill>
                <a:latin typeface="Montserrat"/>
                <a:ea typeface="Montserrat"/>
                <a:cs typeface="Montserrat"/>
                <a:sym typeface="Montserrat"/>
              </a:rPr>
              <a:t>IMPACTS &amp; USECASES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DFD2"/>
        </a:solidFill>
        <a:effectLst/>
      </p:bgPr>
    </p:bg>
    <p:spTree>
      <p:nvGrpSpPr>
        <p:cNvPr id="1" name=""/>
        <p:cNvGrpSpPr/>
        <p:nvPr/>
      </p:nvGrpSpPr>
      <p:grpSpPr>
        <a:xfrm>
          <a:off x="0" y="0"/>
          <a:ext cx="0" cy="0"/>
          <a:chOff x="0" y="0"/>
          <a:chExt cx="0" cy="0"/>
        </a:xfrm>
      </p:grpSpPr>
      <p:sp>
        <p:nvSpPr>
          <p:cNvPr id="2" name="Freeform 2"/>
          <p:cNvSpPr/>
          <p:nvPr/>
        </p:nvSpPr>
        <p:spPr>
          <a:xfrm>
            <a:off x="3323664" y="7714069"/>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26918" y="-514350"/>
            <a:ext cx="7301164" cy="11575181"/>
            <a:chOff x="0" y="0"/>
            <a:chExt cx="1922940" cy="3048607"/>
          </a:xfrm>
        </p:grpSpPr>
        <p:sp>
          <p:nvSpPr>
            <p:cNvPr id="4" name="Freeform 4"/>
            <p:cNvSpPr/>
            <p:nvPr/>
          </p:nvSpPr>
          <p:spPr>
            <a:xfrm>
              <a:off x="0" y="0"/>
              <a:ext cx="1922940" cy="3048607"/>
            </a:xfrm>
            <a:custGeom>
              <a:avLst/>
              <a:gdLst/>
              <a:ahLst/>
              <a:cxnLst/>
              <a:rect l="l" t="t" r="r" b="b"/>
              <a:pathLst>
                <a:path w="1922940" h="3048607">
                  <a:moveTo>
                    <a:pt x="0" y="0"/>
                  </a:moveTo>
                  <a:lnTo>
                    <a:pt x="1922940" y="0"/>
                  </a:lnTo>
                  <a:lnTo>
                    <a:pt x="1922940" y="3048607"/>
                  </a:lnTo>
                  <a:lnTo>
                    <a:pt x="0" y="3048607"/>
                  </a:lnTo>
                  <a:close/>
                </a:path>
              </a:pathLst>
            </a:custGeom>
            <a:solidFill>
              <a:srgbClr val="F0EEE2"/>
            </a:solidFill>
          </p:spPr>
        </p:sp>
        <p:sp>
          <p:nvSpPr>
            <p:cNvPr id="5" name="TextBox 5"/>
            <p:cNvSpPr txBox="1"/>
            <p:nvPr/>
          </p:nvSpPr>
          <p:spPr>
            <a:xfrm>
              <a:off x="0" y="-38100"/>
              <a:ext cx="1922940" cy="308670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276219" y="-5175026"/>
            <a:ext cx="7301164" cy="9541338"/>
            <a:chOff x="0" y="0"/>
            <a:chExt cx="1922940" cy="2512945"/>
          </a:xfrm>
        </p:grpSpPr>
        <p:sp>
          <p:nvSpPr>
            <p:cNvPr id="7" name="Freeform 7"/>
            <p:cNvSpPr/>
            <p:nvPr/>
          </p:nvSpPr>
          <p:spPr>
            <a:xfrm>
              <a:off x="0" y="0"/>
              <a:ext cx="1922940" cy="2512945"/>
            </a:xfrm>
            <a:custGeom>
              <a:avLst/>
              <a:gdLst/>
              <a:ahLst/>
              <a:cxnLst/>
              <a:rect l="l" t="t" r="r" b="b"/>
              <a:pathLst>
                <a:path w="1922940" h="2512945">
                  <a:moveTo>
                    <a:pt x="0" y="0"/>
                  </a:moveTo>
                  <a:lnTo>
                    <a:pt x="1922940" y="0"/>
                  </a:lnTo>
                  <a:lnTo>
                    <a:pt x="1922940" y="2512945"/>
                  </a:lnTo>
                  <a:lnTo>
                    <a:pt x="0" y="2512945"/>
                  </a:lnTo>
                  <a:close/>
                </a:path>
              </a:pathLst>
            </a:custGeom>
            <a:solidFill>
              <a:srgbClr val="F0EEE2"/>
            </a:solidFill>
            <a:ln cap="sq">
              <a:noFill/>
              <a:prstDash val="solid"/>
              <a:miter/>
            </a:ln>
          </p:spPr>
        </p:sp>
        <p:sp>
          <p:nvSpPr>
            <p:cNvPr id="8" name="TextBox 8"/>
            <p:cNvSpPr txBox="1"/>
            <p:nvPr/>
          </p:nvSpPr>
          <p:spPr>
            <a:xfrm>
              <a:off x="0" y="-38100"/>
              <a:ext cx="1922940" cy="255104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0683010" y="-5807415"/>
            <a:ext cx="9487946" cy="9487946"/>
          </a:xfrm>
          <a:custGeom>
            <a:avLst/>
            <a:gdLst/>
            <a:ahLst/>
            <a:cxnLst/>
            <a:rect l="l" t="t" r="r" b="b"/>
            <a:pathLst>
              <a:path w="9487946" h="9487946">
                <a:moveTo>
                  <a:pt x="0" y="0"/>
                </a:moveTo>
                <a:lnTo>
                  <a:pt x="9487946" y="0"/>
                </a:lnTo>
                <a:lnTo>
                  <a:pt x="9487946" y="9487946"/>
                </a:lnTo>
                <a:lnTo>
                  <a:pt x="0" y="948794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10" name="Group 10"/>
          <p:cNvGrpSpPr>
            <a:grpSpLocks noChangeAspect="1"/>
          </p:cNvGrpSpPr>
          <p:nvPr/>
        </p:nvGrpSpPr>
        <p:grpSpPr>
          <a:xfrm>
            <a:off x="1094483" y="732683"/>
            <a:ext cx="4458362" cy="8821635"/>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A9A99E"/>
            </a:solidFill>
          </p:spPr>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234" r="-22234"/>
              </a:stretch>
            </a:blipFill>
          </p:spPr>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25250"/>
            </a:solidFill>
          </p:spPr>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25250"/>
            </a:solidFill>
          </p:spPr>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DFDFD2"/>
            </a:solidFill>
          </p:spPr>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DFDFD2"/>
            </a:solidFill>
          </p:spPr>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DFDFD2"/>
            </a:solidFill>
          </p:spPr>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DFDFD2"/>
            </a:solidFill>
          </p:spPr>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A9A99E"/>
            </a:solidFill>
          </p:spPr>
        </p:sp>
      </p:grpSp>
      <p:sp>
        <p:nvSpPr>
          <p:cNvPr id="20" name="TextBox 20"/>
          <p:cNvSpPr txBox="1"/>
          <p:nvPr/>
        </p:nvSpPr>
        <p:spPr>
          <a:xfrm>
            <a:off x="8067637" y="1323336"/>
            <a:ext cx="7670245" cy="1028700"/>
          </a:xfrm>
          <a:prstGeom prst="rect">
            <a:avLst/>
          </a:prstGeom>
        </p:spPr>
        <p:txBody>
          <a:bodyPr lIns="0" tIns="0" rIns="0" bIns="0" rtlCol="0" anchor="t">
            <a:spAutoFit/>
          </a:bodyPr>
          <a:lstStyle/>
          <a:p>
            <a:pPr algn="ctr">
              <a:lnSpc>
                <a:spcPts val="8400"/>
              </a:lnSpc>
            </a:pPr>
            <a:r>
              <a:rPr lang="en-US" sz="6000">
                <a:solidFill>
                  <a:srgbClr val="525250"/>
                </a:solidFill>
                <a:latin typeface="Canva Sans"/>
                <a:ea typeface="Canva Sans"/>
                <a:cs typeface="Canva Sans"/>
                <a:sym typeface="Canva Sans"/>
              </a:rPr>
              <a:t>CHALLENGES FACED</a:t>
            </a:r>
          </a:p>
        </p:txBody>
      </p:sp>
      <p:sp>
        <p:nvSpPr>
          <p:cNvPr id="21" name="TextBox 21"/>
          <p:cNvSpPr txBox="1"/>
          <p:nvPr/>
        </p:nvSpPr>
        <p:spPr>
          <a:xfrm>
            <a:off x="8437763" y="2531925"/>
            <a:ext cx="9271196" cy="7621651"/>
          </a:xfrm>
          <a:prstGeom prst="rect">
            <a:avLst/>
          </a:prstGeom>
        </p:spPr>
        <p:txBody>
          <a:bodyPr lIns="0" tIns="0" rIns="0" bIns="0" rtlCol="0" anchor="t">
            <a:spAutoFit/>
          </a:bodyPr>
          <a:lstStyle/>
          <a:p>
            <a:pPr algn="just">
              <a:lnSpc>
                <a:spcPts val="3583"/>
              </a:lnSpc>
              <a:spcBef>
                <a:spcPct val="0"/>
              </a:spcBef>
            </a:pPr>
            <a:r>
              <a:rPr lang="en-US" sz="2559" b="1" u="sng" spc="335">
                <a:solidFill>
                  <a:srgbClr val="525250"/>
                </a:solidFill>
                <a:latin typeface="Poppins Bold"/>
                <a:ea typeface="Poppins Bold"/>
                <a:cs typeface="Poppins Bold"/>
                <a:sym typeface="Poppins Bold"/>
              </a:rPr>
              <a:t>HARDWARE INTEGRATION</a:t>
            </a:r>
          </a:p>
          <a:p>
            <a:pPr algn="just">
              <a:lnSpc>
                <a:spcPts val="3583"/>
              </a:lnSpc>
              <a:spcBef>
                <a:spcPct val="0"/>
              </a:spcBef>
            </a:pPr>
            <a:r>
              <a:rPr lang="en-US" sz="2559" b="1" spc="335">
                <a:solidFill>
                  <a:srgbClr val="525250"/>
                </a:solidFill>
                <a:latin typeface="Poppins Bold"/>
                <a:ea typeface="Poppins Bold"/>
                <a:cs typeface="Poppins Bold"/>
                <a:sym typeface="Poppins Bold"/>
              </a:rPr>
              <a:t>CHALLENGE</a:t>
            </a:r>
            <a:r>
              <a:rPr lang="en-US" sz="2559" spc="335">
                <a:solidFill>
                  <a:srgbClr val="525250"/>
                </a:solidFill>
                <a:latin typeface="Poppins"/>
                <a:ea typeface="Poppins"/>
                <a:cs typeface="Poppins"/>
                <a:sym typeface="Poppins"/>
              </a:rPr>
              <a:t>: MULTIPLE COMPONENTS (MOTORS, SERVOS, IR SENSORS, ULTRASONIC) CAUSED WIRING CONFLICTS &amp; UNSTABLE POWER SUPPLY.</a:t>
            </a:r>
          </a:p>
          <a:p>
            <a:pPr algn="just">
              <a:lnSpc>
                <a:spcPts val="3583"/>
              </a:lnSpc>
              <a:spcBef>
                <a:spcPct val="0"/>
              </a:spcBef>
            </a:pPr>
            <a:endParaRPr lang="en-US" sz="2559" spc="335">
              <a:solidFill>
                <a:srgbClr val="525250"/>
              </a:solidFill>
              <a:latin typeface="Poppins"/>
              <a:ea typeface="Poppins"/>
              <a:cs typeface="Poppins"/>
              <a:sym typeface="Poppins"/>
            </a:endParaRPr>
          </a:p>
          <a:p>
            <a:pPr algn="just">
              <a:lnSpc>
                <a:spcPts val="3583"/>
              </a:lnSpc>
              <a:spcBef>
                <a:spcPct val="0"/>
              </a:spcBef>
            </a:pPr>
            <a:r>
              <a:rPr lang="en-US" sz="2559" b="1" spc="335">
                <a:solidFill>
                  <a:srgbClr val="525250"/>
                </a:solidFill>
                <a:latin typeface="Poppins Bold"/>
                <a:ea typeface="Poppins Bold"/>
                <a:cs typeface="Poppins Bold"/>
                <a:sym typeface="Poppins Bold"/>
              </a:rPr>
              <a:t>SOLUTION</a:t>
            </a:r>
            <a:r>
              <a:rPr lang="en-US" sz="2559" spc="335">
                <a:solidFill>
                  <a:srgbClr val="525250"/>
                </a:solidFill>
                <a:latin typeface="Poppins"/>
                <a:ea typeface="Poppins"/>
                <a:cs typeface="Poppins"/>
                <a:sym typeface="Poppins"/>
              </a:rPr>
              <a:t>: USED PROPER PIN MAPPING, MOTOR DRIVER (TB6612FNG), AND REGULATED POWER TO ENSURE STABLE OPERATION.</a:t>
            </a:r>
          </a:p>
          <a:p>
            <a:pPr algn="just">
              <a:lnSpc>
                <a:spcPts val="3583"/>
              </a:lnSpc>
              <a:spcBef>
                <a:spcPct val="0"/>
              </a:spcBef>
            </a:pPr>
            <a:endParaRPr lang="en-US" sz="2559" spc="335">
              <a:solidFill>
                <a:srgbClr val="525250"/>
              </a:solidFill>
              <a:latin typeface="Poppins"/>
              <a:ea typeface="Poppins"/>
              <a:cs typeface="Poppins"/>
              <a:sym typeface="Poppins"/>
            </a:endParaRPr>
          </a:p>
          <a:p>
            <a:pPr algn="just">
              <a:lnSpc>
                <a:spcPts val="3583"/>
              </a:lnSpc>
              <a:spcBef>
                <a:spcPct val="0"/>
              </a:spcBef>
            </a:pPr>
            <a:r>
              <a:rPr lang="en-US" sz="2559" b="1" u="sng" spc="335">
                <a:solidFill>
                  <a:srgbClr val="525250"/>
                </a:solidFill>
                <a:latin typeface="Poppins Bold"/>
                <a:ea typeface="Poppins Bold"/>
                <a:cs typeface="Poppins Bold"/>
                <a:sym typeface="Poppins Bold"/>
              </a:rPr>
              <a:t>ULTRASONIC FILL DETECTION</a:t>
            </a:r>
          </a:p>
          <a:p>
            <a:pPr algn="just">
              <a:lnSpc>
                <a:spcPts val="3583"/>
              </a:lnSpc>
              <a:spcBef>
                <a:spcPct val="0"/>
              </a:spcBef>
            </a:pPr>
            <a:r>
              <a:rPr lang="en-US" sz="2559" b="1" spc="335">
                <a:solidFill>
                  <a:srgbClr val="525250"/>
                </a:solidFill>
                <a:latin typeface="Poppins Bold"/>
                <a:ea typeface="Poppins Bold"/>
                <a:cs typeface="Poppins Bold"/>
                <a:sym typeface="Poppins Bold"/>
              </a:rPr>
              <a:t>CHALLENGE</a:t>
            </a:r>
            <a:r>
              <a:rPr lang="en-US" sz="2559" spc="335">
                <a:solidFill>
                  <a:srgbClr val="525250"/>
                </a:solidFill>
                <a:latin typeface="Poppins"/>
                <a:ea typeface="Poppins"/>
                <a:cs typeface="Poppins"/>
                <a:sym typeface="Poppins"/>
              </a:rPr>
              <a:t>: ULTRASONIC SENSOR GAVE UNSTABLE READINGS INSIDE THE DUSTBIN.</a:t>
            </a:r>
          </a:p>
          <a:p>
            <a:pPr algn="just">
              <a:lnSpc>
                <a:spcPts val="3583"/>
              </a:lnSpc>
              <a:spcBef>
                <a:spcPct val="0"/>
              </a:spcBef>
            </a:pPr>
            <a:r>
              <a:rPr lang="en-US" sz="2559" b="1" spc="335">
                <a:solidFill>
                  <a:srgbClr val="525250"/>
                </a:solidFill>
                <a:latin typeface="Poppins Bold"/>
                <a:ea typeface="Poppins Bold"/>
                <a:cs typeface="Poppins Bold"/>
                <a:sym typeface="Poppins Bold"/>
              </a:rPr>
              <a:t>SOLUTION:</a:t>
            </a:r>
            <a:r>
              <a:rPr lang="en-US" sz="2559" spc="335">
                <a:solidFill>
                  <a:srgbClr val="525250"/>
                </a:solidFill>
                <a:latin typeface="Poppins"/>
                <a:ea typeface="Poppins"/>
                <a:cs typeface="Poppins"/>
                <a:sym typeface="Poppins"/>
              </a:rPr>
              <a:t> USED AVERAGING OF MULTIPLE READINGS + MAPPED VALUES TO A FIXED RANGE FOR STABLE FILL-LEVEL PERCENTAGE.</a:t>
            </a:r>
          </a:p>
          <a:p>
            <a:pPr algn="just">
              <a:lnSpc>
                <a:spcPts val="3583"/>
              </a:lnSpc>
              <a:spcBef>
                <a:spcPct val="0"/>
              </a:spcBef>
            </a:pPr>
            <a:endParaRPr lang="en-US" sz="2559" spc="335">
              <a:solidFill>
                <a:srgbClr val="525250"/>
              </a:solidFill>
              <a:latin typeface="Poppins"/>
              <a:ea typeface="Poppins"/>
              <a:cs typeface="Poppins"/>
              <a:sym typeface="Poppins"/>
            </a:endParaRPr>
          </a:p>
          <a:p>
            <a:pPr algn="ctr">
              <a:lnSpc>
                <a:spcPts val="3583"/>
              </a:lnSpc>
              <a:spcBef>
                <a:spcPct val="0"/>
              </a:spcBef>
            </a:pPr>
            <a:endParaRPr lang="en-US" sz="2559" spc="335">
              <a:solidFill>
                <a:srgbClr val="525250"/>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718</Words>
  <Application>Microsoft Office PowerPoint</Application>
  <PresentationFormat>Custom</PresentationFormat>
  <Paragraphs>73</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Vollkorn</vt:lpstr>
      <vt:lpstr>Poppins Bold</vt:lpstr>
      <vt:lpstr>Montserrat</vt:lpstr>
      <vt:lpstr>Canva Sans</vt:lpstr>
      <vt:lpstr>Poppins</vt:lpstr>
      <vt:lpstr>Calibri</vt:lpstr>
      <vt:lpstr>Vollkorn Italics</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Elegant Professional Slides</dc:title>
  <dc:creator>Geetika Rupani</dc:creator>
  <cp:lastModifiedBy>Geetika Rupani</cp:lastModifiedBy>
  <cp:revision>1</cp:revision>
  <dcterms:created xsi:type="dcterms:W3CDTF">2006-08-16T00:00:00Z</dcterms:created>
  <dcterms:modified xsi:type="dcterms:W3CDTF">2025-08-24T19:10:44Z</dcterms:modified>
  <dc:identifier>DAGw-LAMQ3s</dc:identifier>
</cp:coreProperties>
</file>